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116" r:id="rId2"/>
    <p:sldMasterId id="2147484128" r:id="rId3"/>
    <p:sldMasterId id="2147484140" r:id="rId4"/>
    <p:sldMasterId id="2147484152" r:id="rId5"/>
    <p:sldMasterId id="2147484164" r:id="rId6"/>
    <p:sldMasterId id="2147484176" r:id="rId7"/>
    <p:sldMasterId id="2147484188" r:id="rId8"/>
    <p:sldMasterId id="2147484200" r:id="rId9"/>
    <p:sldMasterId id="2147484212" r:id="rId10"/>
    <p:sldMasterId id="2147484224" r:id="rId11"/>
  </p:sldMasterIdLst>
  <p:notesMasterIdLst>
    <p:notesMasterId r:id="rId27"/>
  </p:notesMasterIdLst>
  <p:handoutMasterIdLst>
    <p:handoutMasterId r:id="rId28"/>
  </p:handoutMasterIdLst>
  <p:sldIdLst>
    <p:sldId id="261" r:id="rId12"/>
    <p:sldId id="289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65" r:id="rId24"/>
    <p:sldId id="326" r:id="rId25"/>
    <p:sldId id="366" r:id="rId26"/>
  </p:sldIdLst>
  <p:sldSz cx="9144000" cy="6858000" type="screen4x3"/>
  <p:notesSz cx="6797675" cy="98726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400"/>
    <a:srgbClr val="CAD400"/>
    <a:srgbClr val="00467F"/>
    <a:srgbClr val="00ACC9"/>
    <a:srgbClr val="6BC2B9"/>
    <a:srgbClr val="33CC33"/>
    <a:srgbClr val="66FF66"/>
    <a:srgbClr val="99FF99"/>
    <a:srgbClr val="00D2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86041" autoAdjust="0"/>
  </p:normalViewPr>
  <p:slideViewPr>
    <p:cSldViewPr>
      <p:cViewPr varScale="1">
        <p:scale>
          <a:sx n="66" d="100"/>
          <a:sy n="66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9E7D-87D9-4FA6-A57F-BDBB15DFED37}" type="datetimeFigureOut">
              <a:rPr lang="lv-LV" smtClean="0"/>
              <a:t>08.11.2016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4B6D-CABC-4DFF-8EFE-D69CF5BB831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591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7BDD7-D4FC-4534-989B-D938505DF385}" type="datetimeFigureOut">
              <a:rPr lang="lv-LV" smtClean="0"/>
              <a:t>08.11.2016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5FF1-74C2-48EC-B095-F87C68D13C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879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5FF1-74C2-48EC-B095-F87C68D13C0C}" type="slidenum">
              <a:rPr lang="lv-LV" smtClean="0">
                <a:solidFill>
                  <a:prstClr val="black"/>
                </a:solidFill>
              </a:rPr>
              <a:pPr/>
              <a:t>1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mtClean="0"/>
              <a:t>Piedāvājam 2 tiešās un 1 netiešo mikrokredītu programmu </a:t>
            </a:r>
          </a:p>
          <a:p>
            <a:r>
              <a:rPr lang="lv-LV" altLang="lv-LV" smtClean="0"/>
              <a:t>+ Izskatīšanas ātrums</a:t>
            </a:r>
          </a:p>
          <a:p>
            <a:r>
              <a:rPr lang="lv-LV" altLang="lv-LV" smtClean="0"/>
              <a:t>+ salīdzinot ar Startu nav jāraksta bizness plāns, bet gan bizness idejas apraksts</a:t>
            </a:r>
          </a:p>
          <a:p>
            <a:r>
              <a:rPr lang="lv-LV" altLang="lv-LV" smtClean="0"/>
              <a:t>+ nodrošinājums- mantu kā lietu kopība</a:t>
            </a:r>
          </a:p>
          <a:p>
            <a:endParaRPr lang="lv-LV" altLang="lv-LV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3D1213-469C-405B-B1A4-43CB4A3ED5D5}" type="slidenum">
              <a:rPr lang="lv-LV" altLang="lv-LV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3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Programmas mērķis – finansēt</a:t>
            </a:r>
            <a:r>
              <a:rPr lang="lv-LV" baseline="0" dirty="0" smtClean="0"/>
              <a:t> projektus, kuri nevar saņemt atbalstu kredītiestādēs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49B1-0BD7-4EBE-95FA-93528BDF60FE}" type="slidenum">
              <a:rPr lang="lv-LV" smtClean="0">
                <a:solidFill>
                  <a:prstClr val="black"/>
                </a:solidFill>
              </a:rPr>
              <a:pPr/>
              <a:t>11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9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altLang="lv-LV" smtClean="0"/>
              <a:t>Ir finansējums, kas jāmeklē pie mūsu partneriem:</a:t>
            </a:r>
            <a:r>
              <a:rPr lang="lv-LV" altLang="lv-LV" baseline="0" smtClean="0"/>
              <a:t> r</a:t>
            </a:r>
            <a:r>
              <a:rPr lang="lv-LV" altLang="lv-LV" smtClean="0"/>
              <a:t>iska kapitāls – pie riska kapitāla fondiem,</a:t>
            </a:r>
            <a:r>
              <a:rPr lang="lv-LV" altLang="lv-LV" baseline="0" smtClean="0"/>
              <a:t> kredītu g</a:t>
            </a:r>
            <a:r>
              <a:rPr lang="lv-LV" altLang="lv-LV" smtClean="0"/>
              <a:t>arantijas – pie bankām. </a:t>
            </a:r>
          </a:p>
          <a:p>
            <a:pPr eaLnBrk="1" hangingPunct="1">
              <a:spcBef>
                <a:spcPct val="0"/>
              </a:spcBef>
            </a:pPr>
            <a:r>
              <a:rPr lang="lv-LV" altLang="lv-LV" smtClean="0"/>
              <a:t>Taču pēc aizdevumiem un</a:t>
            </a:r>
            <a:r>
              <a:rPr lang="lv-LV" altLang="lv-LV" baseline="0" smtClean="0"/>
              <a:t> konsultācijām jānāk uz ALTUM centriem. Esam visā Latvijā, pēc iespējas tuvāk uzņēmējiem.</a:t>
            </a:r>
            <a:endParaRPr lang="lv-LV" altLang="lv-LV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23BE7D-5F74-45C0-A0B5-6F41D646A140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7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lv-LV" altLang="lv-LV" sz="1100" dirty="0" smtClean="0"/>
              <a:t>G</a:t>
            </a:r>
            <a:r>
              <a:rPr lang="lv-LV" altLang="lv-LV" sz="1100" baseline="0" dirty="0" smtClean="0"/>
              <a:t>alvenie raksturojošie lielumi: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lv-LV" altLang="lv-LV" sz="1100" baseline="0" dirty="0" smtClean="0"/>
              <a:t>Mūsu īpašnieks ir valsts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lv-LV" altLang="lv-LV" sz="1100" baseline="0" dirty="0" smtClean="0"/>
              <a:t>Esam finanšu institūcija un strādājam pēc finanšu sektora labākās prakses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lv-LV" altLang="lv-LV" sz="1100" baseline="0" dirty="0" smtClean="0"/>
              <a:t>Papildinām iespējas jeb esam tur, kur finansējuma pietrūkst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lv-LV" altLang="lv-LV" sz="1100" baseline="0" dirty="0" smtClean="0"/>
              <a:t>Mūsu </a:t>
            </a:r>
            <a:r>
              <a:rPr lang="lv-LV" altLang="lv-LV" sz="1100" baseline="0" dirty="0" err="1" smtClean="0"/>
              <a:t>virsmērķis</a:t>
            </a:r>
            <a:r>
              <a:rPr lang="lv-LV" altLang="lv-LV" sz="1100" baseline="0" dirty="0" smtClean="0"/>
              <a:t> ir Latvijas izaugsme un tā arī skatāmies uz projektiem</a:t>
            </a:r>
          </a:p>
          <a:p>
            <a:pPr marL="171450" indent="-17145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lv-LV" altLang="lv-LV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300FB13-CB88-4688-94B0-B958C291552A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6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9E62-3A7F-4221-A4C6-659A2545D194}" type="slidenum">
              <a:rPr lang="lv-LV" smtClean="0">
                <a:solidFill>
                  <a:prstClr val="black"/>
                </a:solidFill>
              </a:rPr>
              <a:pPr/>
              <a:t>3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lv-LV" altLang="lv-LV" baseline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300FB13-CB88-4688-94B0-B958C291552A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5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5A2228-6333-446D-A29B-78877326967C}" type="slidenum">
              <a:rPr lang="lv-LV" altLang="lv-LV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lv-LV" alt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mtClean="0"/>
              <a:t>No vajadzību viedokļa raugoties, nepieciešamība pēc valsts atbalsta aizdevuma rodas </a:t>
            </a:r>
            <a:r>
              <a:rPr lang="lv-LV" baseline="0" smtClean="0"/>
              <a:t>gan situācijās, kad uzņēmumam trūkst nodrošinājuma finansējuma saņemšanai, gan pastāvot kādiem citiem paaugstinātiem riskiem. </a:t>
            </a:r>
          </a:p>
          <a:p>
            <a:endParaRPr lang="lv-LV" baseline="0" smtClean="0"/>
          </a:p>
          <a:p>
            <a:r>
              <a:rPr lang="lv-LV" baseline="0" smtClean="0"/>
              <a:t>Ar atbalsta aizdevumu iespējams finansēt gan investīciju, gan apgrozāmo līdzekļu vajadzības.</a:t>
            </a:r>
          </a:p>
          <a:p>
            <a:r>
              <a:rPr lang="lv-LV" baseline="0" smtClean="0"/>
              <a:t>Tomēr, kas ir ļoti svarīgi – arī valsts atbalsta aizdevumi ir paredzēti pārdomātu un </a:t>
            </a:r>
            <a:r>
              <a:rPr lang="lv-LV" b="1" baseline="0" smtClean="0"/>
              <a:t>dzīvotspējīgu</a:t>
            </a:r>
            <a:r>
              <a:rPr lang="lv-LV" baseline="0" smtClean="0"/>
              <a:t> ideju un projektu finansēšanai, tas ir tas, ko mēs vērtējam un sagaidām no saviem potenciālajiem klientiem. 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F9E62-3A7F-4221-A4C6-659A2545D194}" type="slidenum">
              <a:rPr lang="lv-LV">
                <a:solidFill>
                  <a:prstClr val="black"/>
                </a:solidFill>
              </a:rPr>
              <a:pPr/>
              <a:t>6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8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E519684-CE0B-4BFD-A088-FCBBDD817844}" type="slidenum">
              <a:rPr lang="lv-LV" altLang="lv-LV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fld id="{EC53A629-3ACE-4F28-87A7-6AD5360B0849}" type="slidenum">
              <a:rPr lang="lv-LV" altLang="lv-LV" smtClean="0">
                <a:solidFill>
                  <a:srgbClr val="000000"/>
                </a:solidFill>
              </a:rPr>
              <a:pPr/>
              <a:t>8</a:t>
            </a:fld>
            <a:endParaRPr lang="lv-LV" alt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2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lv-LV" dirty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0C3FF-CD9E-4F8F-9872-B6352573D78A}" type="slidenum">
              <a:rPr lang="lv-LV" altLang="lv-LV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9</a:t>
            </a:fld>
            <a:endParaRPr lang="lv-LV" altLang="lv-LV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5923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D2FF-F0CB-4A4C-90D4-DC3014A8A3F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8F4C-47D2-401F-844E-3CD4D14F4D6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391414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646C-AAF1-4754-9F13-2CA4886F20A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313B-593B-407D-A449-8E2F95BE560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6981170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443D18-4E47-4FB8-917F-EAE21D9B23E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B7083-139E-4B33-9AD3-6A14A605534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302535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688953-CE09-490E-AB65-C0B1EC77EFD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D3CB9-DFD1-4E1D-AA6D-31FC935F627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046284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F2FDA04-ECB1-4EE2-B43A-8CA1D3D004CB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ABC728-E976-4553-ABC5-C4DAB69AA44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22066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DDC7E13-A137-4C49-8311-3A28733D38FD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88411-BBED-432D-A7FD-3AFBCCA77EE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59664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8949A3F-05A3-4FEB-83C7-882D12BC4CA5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B2DC0C-1DE5-40E4-8573-FFF4CF1D85F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7439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67739B-7E25-47E0-B16D-CD54F379290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5A058-1DF9-4165-BA6B-459C424FE0A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06731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72DB638-8D18-49CB-86CD-84AB6F46330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304FB-F49E-452F-9801-F74DD5364BD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426847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D8973D-F87B-4354-855C-60E68705DCD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59E1C-8E04-4B08-AD7B-3BA407A1305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23279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377EE0-0981-4E09-8054-19D26E0B8C38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0E60BF-36D6-42D0-ACDE-656BD93B821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9040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6ED0EA-F95E-485B-AB08-187AFCF72555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3EDF0-F9FA-4F45-BF87-AFE0B49010B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8530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A9AF-9F5E-4AFD-B783-C47200FA8FE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9B29-EDE5-4DC2-B21B-418C391C3E6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8150697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ACFA10-4F2F-4F0F-85A6-04FCDF48646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5A86C8-034E-4189-843C-7A1772028F3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529121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440E02-9501-47FC-BC41-B7D3CE1E1DC4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6434D1-5C9E-4068-BD83-197A22ACA90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242371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A3657A-03F5-4E5B-95E2-6AD3864DC8E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5570E2-FDEF-42CC-A2F7-E87FDBC7491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364260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096D4C-1E4D-4605-A3D0-2A51EF86536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3D4B95-2862-4092-AB91-FBEDF9648FB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285430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3A82CC-1707-4F6C-A537-64E83907892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C52CDA-3E9E-43E5-B8E0-13DB57B8DD7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78772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8C9A9F-974F-476B-BA59-CF9E73CE961D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A2B56D-D7A1-47E3-9F25-2314031CD7C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12968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12D938-98FB-4E83-89A7-6A4F6C4080AF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89CF41-76B2-4915-89A4-ACF39CAEEFF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131662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8C3841-6CC3-43A6-9D1A-D157173B0DE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BE4A60-34E1-4C2A-88BC-A5FD8B06768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14226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8CDDA6-9044-4EDF-841A-784F23FA6468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EF18E0-0FA3-42FB-BAE9-864EC29B66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53227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6F25A3-BA98-472A-BAEF-7553E31614A1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CBBC61-C99D-448F-92E4-87F94A60609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2555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1319-DEDD-4C6F-A90F-9CE3E48BD730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25AB-AFDC-4C95-91A5-C0EA60ECFED8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675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85D0CB-89D0-4542-A08E-03F08329D09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27F8DA-E2F9-493C-8AB8-C55BBA9F3E0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977985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99F980-60D3-406B-8C12-685D0D24857B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5E78C5-C485-4E04-9255-43986E231DE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2245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3CCD-00DD-4021-B428-B75FE8C8B981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5E8C-CBAB-4DEC-B4D6-B9F0C37FBC94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8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5CFF-F423-4560-BEFC-B1C1434DBB32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F08A-BC23-4362-9572-9D056B817A2F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1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50DF-F243-4FE9-9375-133155CB81BA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DB5F-1289-46BE-842E-374317846F01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CA08-05D6-4F55-A31A-99610B6D4507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8B61-9532-43B6-AE95-9A132FDD0A73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6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6965-C6F3-4354-9845-A352FF078EB5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5F4E-7073-4763-89F1-53EB8C263E31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64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D3DF-8978-4F60-9C8F-5B47EE3BB903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62D4-DE99-40FD-85A5-77B079B46B70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C5C2-96AF-45A4-8E28-EAC0EA7310E2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A27B-E3B1-4AEC-AEDD-4C95AEB8CC81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4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3C43-97B4-439A-8E86-6A1C725A3AFF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97C4-CDF3-44D2-90E2-9F165C6F8C1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143679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8601-A0E8-45A4-8E8D-2C72EB41CA94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C9D6-94B9-4A61-9EF7-7023AAED7ACE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02C4-4756-4E7A-985D-5070D6623DBD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2A68-EE75-4731-9F64-54E7A4777C96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7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56E5-5B0E-4720-90A0-D19F5770C6F0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7E0E-6B61-4F27-886F-71F82304B8DA}" type="slidenum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44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E57-4707-407B-B0A5-0F6231961F3A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F218-517B-4F21-8C9A-ACA05D531F2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12719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A5CB-A572-45B3-806E-43F9F85A3EEF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4E0F-7CD9-4428-B238-17F99F91606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11003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8D38-F867-4939-A71A-7CB0B0127481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9F55-F2CF-4C74-B3E1-27801E36962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74187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82D-E68A-44B7-AEDF-822BA48A167E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1964-2221-4F3B-8EF1-A896A5B54CD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13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C62D-4B55-4284-81D3-F529D02D943A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70D1-97C4-4489-A663-55618EC8BE9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7427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8AFB-BB60-4BF2-9D0A-03454BC1628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AD71-B718-422A-AB18-B9B4992C9D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43756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E1B4-ADD1-4A0A-9CCE-47EFB0006450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4223-55B3-46B8-B449-32D97C85EE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37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0F58-32E7-4503-9341-08197B285D08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9D2E-73F0-4BAF-99A7-0039106EAFD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237720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705F-A141-4015-917F-3712F42EBB24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2990-0C88-4C15-83E5-E72A4DA313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85021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437F-9ED6-49D5-999A-FAC69A9A6A8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2559-E772-4F49-AE84-E3D512A286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4803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18DA-6A68-49C1-8BF8-B41E91A360E6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3682-A5CD-438A-991D-1CFD336E508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86244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AD2-AFA4-4870-8AD8-DC8D7559A59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D493-E7DE-403E-8391-33B05BD6283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1057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FCD9-6280-4CC6-B8D3-69A8CCBB66D8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latin typeface="Century Gothic" pitchFamily="34" charset="0"/>
              </a:defRPr>
            </a:lvl1pPr>
          </a:lstStyle>
          <a:p>
            <a:pPr>
              <a:defRPr/>
            </a:pPr>
            <a:fld id="{609F0F2B-E90C-48CA-BB72-972A0CD5AC73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62074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4CBA-55D1-4FC3-9BE9-6D3628A15092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1D36-E721-4A03-B79D-5825C94E8B7F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118527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65A0-E353-4215-9A59-F3452DEA4ED1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CF25-7813-48A0-8687-17885F696D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33989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ED97-DA06-4ECA-8C26-D34513924E8F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1902-F74C-4E19-957D-52027A86E40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42038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A34C-25E1-405B-A1B0-DEB1DE77FD95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4651-960D-45AB-9A94-A929F90BA92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6745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64C6-A542-469F-A738-0F7734CE2B1A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E88-FA81-4FFB-8984-2DAFC9071EF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408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938C-4E77-4D20-821E-5C8D17FDCC54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55C1-860B-452F-A4AB-A5C1E92A4BE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2843823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01D7-91C9-4B2F-BC13-D8FAAF8CB3F9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D815-6FCC-4E75-BA0A-6ACF4D59BD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64218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8127-2992-4223-8F99-CD7466FD0658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9AB5-F1EB-48B4-851D-FA83D68BAA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04497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95B0-B79B-4BDC-B4D5-C6D686250900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A9A1-D5C4-45E1-A7EC-D3E4FE0C764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73418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5A4A-8143-4AB4-A209-778AE83A573D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7A20-2533-4C8E-8126-1329AD7E8E1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47835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9F99-9DAB-4D67-AA6C-11796CEF04FD}" type="datetime1">
              <a:rPr lang="en-US" altLang="lv-LV" smtClean="0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096D-095A-4A40-81D7-979FCEABC48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04256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FCD9-6280-4CC6-B8D3-69A8CCBB66D8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aseline="0">
                <a:latin typeface="Century Gothic" pitchFamily="34" charset="0"/>
              </a:defRPr>
            </a:lvl1pPr>
          </a:lstStyle>
          <a:p>
            <a:pPr>
              <a:defRPr/>
            </a:pPr>
            <a:fld id="{8E18A64E-226F-45FF-8361-5E49B986DBBF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2836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6A0F-C2EF-498C-A21B-84400EE977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14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AE96-0398-40CE-8EE6-59787225202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7859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3F5A-72B3-4F79-9B82-EF2E466F042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093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57DE-5A9F-4B94-B0CE-DD7746ABB5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945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1062-E4EE-43E4-A813-A3271E47555D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E9DA-0DEA-492F-92F0-DAC8425FC5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45807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32C7-D6A9-423D-8E55-048B8B588AD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862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7225-8007-4054-AE0B-FAA628D5CA1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550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3777-261B-4C09-A886-F3EC5050C39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691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4B70-4895-46EE-8811-45DF5FBC074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951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F121-6A34-40A1-9B38-26F21042AC0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259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C241-25A5-40D5-ABAC-834CA858A9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697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4AFCD9-6280-4CC6-B8D3-69A8CCBB66D8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000" baseline="0"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BD2522A3-201D-4FE2-B5C3-87B41F8A92E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801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 err="1" smtClean="0"/>
              <a:t>Click</a:t>
            </a:r>
            <a:r>
              <a:rPr lang="lv-LV" dirty="0" smtClean="0"/>
              <a:t> to </a:t>
            </a:r>
            <a:r>
              <a:rPr lang="lv-LV" dirty="0" err="1" smtClean="0"/>
              <a:t>edit</a:t>
            </a:r>
            <a:r>
              <a:rPr lang="lv-LV" dirty="0" smtClean="0"/>
              <a:t> </a:t>
            </a:r>
            <a:r>
              <a:rPr lang="lv-LV" dirty="0" err="1" smtClean="0"/>
              <a:t>Master</a:t>
            </a:r>
            <a:r>
              <a:rPr lang="lv-LV" dirty="0" smtClean="0"/>
              <a:t> </a:t>
            </a:r>
            <a:r>
              <a:rPr lang="lv-LV" dirty="0" err="1" smtClean="0"/>
              <a:t>text</a:t>
            </a:r>
            <a:r>
              <a:rPr lang="lv-LV" dirty="0" smtClean="0"/>
              <a:t> </a:t>
            </a:r>
            <a:r>
              <a:rPr lang="lv-LV" dirty="0" err="1" smtClean="0"/>
              <a:t>styles</a:t>
            </a:r>
            <a:endParaRPr lang="lv-LV" dirty="0" smtClean="0"/>
          </a:p>
          <a:p>
            <a:pPr lvl="1"/>
            <a:r>
              <a:rPr lang="lv-LV" dirty="0" err="1" smtClean="0"/>
              <a:t>Second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2"/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3"/>
            <a:r>
              <a:rPr lang="lv-LV" dirty="0" err="1" smtClean="0"/>
              <a:t>Fourth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lv-LV" dirty="0" smtClean="0"/>
          </a:p>
          <a:p>
            <a:pPr lvl="4"/>
            <a:r>
              <a:rPr lang="lv-LV" dirty="0" err="1" smtClean="0"/>
              <a:t>Fifth</a:t>
            </a:r>
            <a:r>
              <a:rPr lang="lv-LV" dirty="0" smtClean="0"/>
              <a:t> </a:t>
            </a:r>
            <a:r>
              <a:rPr lang="lv-LV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AFFAF5-4753-43A9-98C1-5E810838AD7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405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B24BC2-55E2-4AA2-AF17-DF73332543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309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503254D-EA04-4D6B-A056-07FF477411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751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75E0-EFBE-4EF8-B383-4F685AEE6B0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1E6C-8E27-4E35-AAD0-E559917EA23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9607906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504CDF-1B1F-4D28-9B19-A94A2F13D65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454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7B96C8-C4E1-46F0-9C14-C351F8A5F01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57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5B731-1C3A-4D06-9DDC-175187BD451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230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8A41AC-1B45-47E8-8E1B-EEE74A19B63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895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46F938-DFCE-4B7C-A46C-5131679A986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589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46ECB63-E018-499E-BC5D-6540ADD41D8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94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A6826F-51E4-47BC-A43F-5C7706619AED}" type="datetime1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0094466-73A6-497D-8F49-F09796EEEBD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84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D9EF-8E1C-4DC4-AC22-15FB1E7C8A98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381A-B298-4511-92A0-68E22D2B502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21139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F641-4B20-40C9-A553-16EB36DFE84F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C65E-A156-4D1F-B5ED-26A7C769183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02521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C8B5-441D-4D00-A194-EEE037EB57B7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B820-0411-4722-92E2-F427753D038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3171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7E22-406F-4A3C-84EE-711310C54340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BC0B-4DCC-4A5A-8B27-4137B859FB3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3782774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010F-685A-4870-AD74-40223FC71007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C9A3-696B-4FC9-8C22-6FB5528802E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67454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B038-A7D8-4DE0-9F2D-7E0FF54DD15D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2A1D-74A1-4539-B7BB-C457B37E1B3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08228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3E97-80EE-4BA0-BF81-4BD1CF310D41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E8E3-12E5-4EB4-BF4F-080E3BD6D85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01882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CF9C-6E49-459C-800E-15E76C4D6181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89E4-E4F7-4A2B-A7B1-EB81FBABE05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0525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0107-4B19-4899-9119-CF9F776B169B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6F1-20EB-4D81-96E5-87CDD6FC5DB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40933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E2E0-F66F-483A-AD2F-6F14320ED6C9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5375-6513-45F0-A80C-A5D18AFF5F8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91424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AB6-5E59-4167-9833-AF38D299A00D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E9A1-DFB5-47D0-A1ED-8BF53926FFD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5306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9C7D-17D7-4B56-909D-45A17CE781D6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CAC0-0C2A-4B4E-88DB-ECC025A9068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0518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663A-B502-41A1-B4DD-8C2DD2A3A22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E3C-8AA3-47C8-BCA3-7EE8142520B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34251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2D81-017B-46F4-A0A2-97605C560D86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B62E-4A6F-4F2A-8CF3-85506C60678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098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9138-256F-482F-A46C-6C53219433B5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12F9-4FAF-4E0E-BA83-C55B315D56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5435754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909B-1CE3-45F9-8043-2F960110021A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C9E2-CE5E-4193-A313-7ED909ED9A9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24584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D31A-4925-4980-B01B-E57F84A0A840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D6EB-BB5A-4928-9CB5-2DDD71BCE4D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36805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2858-06CF-4F04-BF92-75AB1EB0BF8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2E34-07B3-46E7-ABD2-9A037009B4B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565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9CC5-2ACC-4511-9331-FA2D79E75BAD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8510-751F-4EBD-8A18-232D454D8B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191233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B8AB-83A4-434A-A5E8-08858077CC77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F569-314C-484E-86D3-D9069EF3EFC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47302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F422-BC7B-4244-AE8C-A652D01B1A70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ED66-2046-4D70-88D9-D3EC6D43862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93288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A63-96BF-434A-9582-59E5F90102B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C6E9-72FE-46C8-9416-EC49C53D49A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83236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53EF-8263-46F9-92C0-5E04E9C841C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84BD-B2C4-4021-8A51-A8D42EF2393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97720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112F-5527-473F-A0B4-CCE40BCD4FC6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A777-82C9-4407-9724-9FA2673E76E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47229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1F00-A5A3-4662-BD10-765D664E5C63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59F7-1A53-42FA-8BB5-0EA15BDAA94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8909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ABDE-47CD-4F83-841B-7507B9DAA4EA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8127-E7C9-4F04-BE64-1547F78A21B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557375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5E03-80B7-4709-A53B-5DEA334B414E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B320-55E5-4943-9C37-5274BF45CF2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11857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544-49F2-42DC-8B2F-1C5050C4935B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019C-0A8D-4A22-BA0D-CE5CD4203BC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4199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7B7D-6509-44F2-BFEB-A9AFC7845379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A9C7-DA0D-4678-99EC-8525F7ADE68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891248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7BA-DBD6-45F8-86AA-66D61A3974EF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7DAC-2CD2-45FB-BBC6-C795B5CE6C5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06648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3A23-EAE9-4099-BBAC-10954EDE894C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395-65AD-490F-8809-45EBA8DC48E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20148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347A-FDAB-46F6-8D7E-39FF2180C1C2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02A9-3BF0-40CE-9BB5-1082C99FD38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754218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D48E-B3B9-4091-8D9C-DDC493AF3435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8946-7D2B-4C03-8080-1F313A87153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89721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9F0D-207B-4130-8134-74A18A6E5C8B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9DAE-1D4C-49AF-BFA3-BA902B91686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330205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B7AD-3B33-4544-BB44-812B3EDA53F6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128D-631F-4CE6-B172-10D67736AB9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93310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2D6F-F1FF-4061-8334-C81D0D60805D}" type="datetimeFigureOut">
              <a:rPr lang="en-US" altLang="lv-LV"/>
              <a:pPr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A396-C34D-41AA-B8ED-DA3EB59A092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0762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5404A55-919B-4AEA-A29F-090DF16232C8}" type="datetimeFigureOut">
              <a:rPr lang="en-US" altLang="lv-LV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ea typeface="ヒラギノ角ゴ Pro W3" pitchFamily="122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ヒラギノ角ゴ Pro W3" pitchFamily="122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A08BCC-6F6A-497D-98B5-BA2D68682CF4}" type="slidenum">
              <a:rPr lang="en-US" altLang="lv-LV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ea typeface="ヒラギノ角ゴ Pro W3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9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/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66B98BC-CFD1-41A9-91DE-49ACE1E76CA7}" type="datetimeFigureOut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7FD284-BB57-4A4C-9C61-F5A0328C8FCD}" type="slidenum">
              <a:rPr lang="en-US" altLang="lv-LV">
                <a:ea typeface="ヒラギノ角ゴ Pro W3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081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70F6F0-7CBB-4920-8D7E-3AB8241BEAB8}" type="datetimeFigureOut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DD7A8A-3765-4561-8DEC-E312CD6E2CC9}" type="slidenum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892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D4A8DBC-C7EA-450E-9331-E5FB3464E85A}" type="datetimeFigureOut">
              <a:rPr lang="en-US" altLang="lv-LV">
                <a:solidFill>
                  <a:prstClr val="black">
                    <a:tint val="75000"/>
                  </a:prstClr>
                </a:solidFill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  <a:ea typeface="ヒラギノ角ゴ Pro W3" pitchFamily="122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ヒラギノ角ゴ Pro W3" pitchFamily="122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EE2122-403E-4A63-9363-91D6F58AEF3A}" type="slidenum">
              <a:rPr lang="en-US" altLang="lv-LV">
                <a:solidFill>
                  <a:prstClr val="black">
                    <a:tint val="75000"/>
                  </a:prstClr>
                </a:solidFill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solidFill>
                <a:prstClr val="black">
                  <a:tint val="75000"/>
                </a:prstClr>
              </a:solidFill>
              <a:ea typeface="ヒラギノ角ゴ Pro W3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32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FE383E-D9CC-4545-BE96-B56A35409A61}" type="datetimeFigureOut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8351C7-188E-484E-9C4C-9DA36C57E1AC}" type="slidenum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74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A6826F-51E4-47BC-A43F-5C7706619AED}" type="datetime1">
              <a:rPr lang="en-US" altLang="lv-LV">
                <a:latin typeface="Calibri" pitchFamily="34" charset="0"/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latin typeface="Calibri" pitchFamily="34" charset="0"/>
              <a:ea typeface="ヒラギノ角ゴ Pro W3" pitchFamily="12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1BD110-81E2-4670-8453-481D815EDA69}" type="slidenum">
              <a:rPr lang="en-US" altLang="lv-LV">
                <a:latin typeface="Calibri" pitchFamily="34" charset="0"/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Calibri" pitchFamily="34" charset="0"/>
              <a:ea typeface="ヒラギノ角ゴ Pro W3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20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A6826F-51E4-47BC-A43F-5C7706619AED}" type="datetime1">
              <a:rPr lang="en-US" altLang="lv-LV">
                <a:latin typeface="Calibri" pitchFamily="34" charset="0"/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latin typeface="Calibri" pitchFamily="34" charset="0"/>
              <a:ea typeface="ヒラギノ角ゴ Pro W3" pitchFamily="12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435974-4C1F-459E-AE75-6B313745F982}" type="slidenum">
              <a:rPr lang="en-US" altLang="lv-LV">
                <a:latin typeface="Calibri" pitchFamily="34" charset="0"/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Calibri" pitchFamily="34" charset="0"/>
              <a:ea typeface="ヒラギノ角ゴ Pro W3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7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6826F-51E4-47BC-A43F-5C7706619AED}" type="datetime1">
              <a:rPr lang="en-US" altLang="lv-LV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2F469-E6A6-4F43-8B7B-544619B6DFBA}" type="slidenum">
              <a:rPr lang="en-US" altLang="lv-LV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5CCD5C-FDCD-44DE-80A6-03A45B95BA42}" type="datetimeFigureOut">
              <a:rPr lang="en-US" altLang="lv-LV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33B3B4-80D3-4935-8DB8-532CB9E0ECCE}" type="slidenum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585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600EB86-D87D-46C8-9ADA-2501BD53F093}" type="datetimeFigureOut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2A4B1CF-628C-4429-BCB7-4319E8351397}" type="slidenum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98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  <a:endParaRPr lang="en-US" altLang="lv-LV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  <a:endParaRPr lang="en-US" alt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ヒラギノ角ゴ Pro W3" pitchFamily="122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2D3458-EDF6-4EC8-8D4A-226A261A1C3B}" type="datetimeFigureOut">
              <a:rPr lang="en-US" altLang="lv-LV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11B0FA-C168-495F-9354-0A289F14A174}" type="slidenum">
              <a:rPr lang="en-US" altLang="lv-LV">
                <a:ea typeface="ヒラギノ角ゴ Pro W3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lv-LV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474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1"/>
          <p:cNvSpPr txBox="1">
            <a:spLocks noChangeArrowheads="1"/>
          </p:cNvSpPr>
          <p:nvPr/>
        </p:nvSpPr>
        <p:spPr bwMode="auto">
          <a:xfrm>
            <a:off x="4679852" y="1280220"/>
            <a:ext cx="44644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buFontTx/>
              <a:buNone/>
            </a:pPr>
            <a:r>
              <a:rPr lang="lv-LV" altLang="lv-LV" sz="4000" b="1" dirty="0" smtClean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ALTUM: </a:t>
            </a:r>
          </a:p>
          <a:p>
            <a:pPr algn="ctr" defTabSz="457200" eaLnBrk="1" fontAlgn="base" hangingPunct="1">
              <a:spcBef>
                <a:spcPct val="0"/>
              </a:spcBef>
              <a:buFontTx/>
              <a:buNone/>
            </a:pPr>
            <a:r>
              <a:rPr lang="lv-LV" altLang="lv-LV" sz="4000" b="1" dirty="0" smtClean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valsts atbalsta programmas biznesam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644008" y="4394814"/>
            <a:ext cx="4085314" cy="5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v-LV" altLang="lv-LV" sz="1800" dirty="0" smtClean="0">
                <a:solidFill>
                  <a:prstClr val="white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Ira Jākobsone   </a:t>
            </a:r>
            <a:endParaRPr lang="lv-LV" altLang="lv-LV" sz="1800" dirty="0">
              <a:solidFill>
                <a:prstClr val="white"/>
              </a:solidFill>
              <a:latin typeface="Century Gothic" pitchFamily="34" charset="0"/>
              <a:ea typeface="ヒラギノ角ゴ Pro W3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lv-LV" altLang="lv-LV" sz="1800" dirty="0" smtClean="0">
                <a:solidFill>
                  <a:prstClr val="white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Liepājas reģionālā centra vadītāja</a:t>
            </a:r>
            <a:endParaRPr lang="lv-LV" altLang="lv-LV" sz="1800" dirty="0">
              <a:solidFill>
                <a:prstClr val="white"/>
              </a:solidFill>
              <a:latin typeface="Century Gothic" pitchFamily="34" charset="0"/>
              <a:ea typeface="ヒラギノ角ゴ Pro W3"/>
              <a:cs typeface="Times New Roman" pitchFamily="18" charset="0"/>
            </a:endParaRPr>
          </a:p>
        </p:txBody>
      </p:sp>
      <p:pic>
        <p:nvPicPr>
          <p:cNvPr id="2" name="Picture 2" descr="Image result for kurz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1015"/>
            <a:ext cx="4615408" cy="35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8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250825" y="149225"/>
            <a:ext cx="491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FFFFFF"/>
                </a:solidFill>
                <a:latin typeface="Century Gothic" pitchFamily="34" charset="0"/>
              </a:rPr>
              <a:t>Mikrokreditēšanas programmas</a:t>
            </a:r>
            <a:endParaRPr lang="en-US" altLang="lv-LV" sz="2400" b="1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0854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6262688"/>
            <a:ext cx="3086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825" y="1160463"/>
          <a:ext cx="8356600" cy="510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078"/>
                <a:gridCol w="2973756"/>
                <a:gridCol w="3161766"/>
              </a:tblGrid>
              <a:tr h="654133">
                <a:tc>
                  <a:txBody>
                    <a:bodyPr/>
                    <a:lstStyle/>
                    <a:p>
                      <a:endParaRPr lang="lv-LV" sz="1800" dirty="0"/>
                    </a:p>
                  </a:txBody>
                  <a:tcPr marL="91441" marR="91441"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b="1" i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Mikrokreditēšanas</a:t>
                      </a:r>
                      <a:r>
                        <a:rPr lang="lv-LV" sz="1800" b="1" i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programma </a:t>
                      </a:r>
                      <a:endParaRPr lang="lv-LV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2" marB="45722">
                    <a:solidFill>
                      <a:srgbClr val="00AC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b="1" i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MVU </a:t>
                      </a:r>
                      <a:r>
                        <a:rPr lang="lv-LV" sz="1800" b="1" i="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mikrokreditēšanas</a:t>
                      </a:r>
                      <a:r>
                        <a:rPr lang="lv-LV" sz="1800" b="1" i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programma</a:t>
                      </a:r>
                      <a:endParaRPr lang="lv-LV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2" marB="45722">
                    <a:solidFill>
                      <a:srgbClr val="00ACC9"/>
                    </a:solidFill>
                  </a:tcPr>
                </a:tc>
              </a:tr>
              <a:tr h="140430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lv-LV" sz="1500" i="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lv-LV" sz="150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Uzņēmēja līdzdalība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Procentu likme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Galvojums</a:t>
                      </a:r>
                      <a:endParaRPr lang="lv-LV" sz="1500" i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 marT="45722" marB="45722">
                    <a:solidFill>
                      <a:srgbClr val="ACD9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3" indent="0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endParaRPr lang="lv-LV" sz="150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lvl="3" indent="0" defTabSz="914400" fontAlgn="auto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10% 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projektiem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virs EUR 7 200 vai EUR 7 000 </a:t>
                      </a:r>
                    </a:p>
                    <a:p>
                      <a:pPr marL="0" lvl="3" indent="0" defTabSz="914400" fontAlgn="auto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Fiksēta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                  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Mainīga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                </a:t>
                      </a:r>
                    </a:p>
                    <a:p>
                      <a:pPr marL="0" lvl="3" indent="0" defTabSz="914400" fontAlgn="auto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Katra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īpašnieka galvojums 100% apmērā no summas vai 30%.</a:t>
                      </a:r>
                    </a:p>
                  </a:txBody>
                  <a:tcPr marL="91441" marR="91441" marT="45722" marB="45722">
                    <a:solidFill>
                      <a:srgbClr val="ACD9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043789">
                <a:tc>
                  <a:txBody>
                    <a:bodyPr/>
                    <a:lstStyle/>
                    <a:p>
                      <a:endParaRPr lang="lv-LV" sz="1500" i="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Mērķauditorija</a:t>
                      </a:r>
                      <a:endParaRPr lang="lv-LV" sz="1500" b="0" i="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b="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Summa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b="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Termiņš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b="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Procentu likme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b="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Nozaru loks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b="0" i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Ierobežojumi</a:t>
                      </a:r>
                      <a:endParaRPr lang="lv-LV" sz="1500" b="0" i="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 marT="45722" marB="45722">
                    <a:solidFill>
                      <a:srgbClr val="C6E5EB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5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Mikro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, biznesa uzsācēji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Līdz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EUR 14 300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Līdz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gadiem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5-8%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plašs,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t.sk. lauksaimniecība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ja esošo saistību summa pārsniedz EUR 70 000</a:t>
                      </a:r>
                    </a:p>
                  </a:txBody>
                  <a:tcPr marL="91441" marR="91441" marT="45722" marB="45722">
                    <a:solidFill>
                      <a:srgbClr val="C6E5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v-LV" sz="15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Mikro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, biznesa uzsācēji,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MVU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Līdz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EUR 25 000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Līdz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8 gadiem 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(AL</a:t>
                      </a:r>
                      <a:r>
                        <a:rPr lang="lv-LV" sz="15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5 gadi)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5-8%</a:t>
                      </a:r>
                      <a:r>
                        <a:rPr lang="lv-LV" sz="1500" b="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(+ valsts kases resursu cena)</a:t>
                      </a:r>
                      <a:endParaRPr lang="lv-LV" sz="1500" b="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plašs,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izņemot</a:t>
                      </a:r>
                      <a:r>
                        <a:rPr lang="lv-LV" sz="15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lv-LV" sz="15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primāro lauksaimniecību</a:t>
                      </a:r>
                      <a:endParaRPr lang="lv-LV" sz="1500" b="1" dirty="0" smtClean="0"/>
                    </a:p>
                  </a:txBody>
                  <a:tcPr marL="91441" marR="91441" marT="45722" marB="45722">
                    <a:solidFill>
                      <a:srgbClr val="C6E5EB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62688"/>
            <a:ext cx="2863634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86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268288" y="149225"/>
            <a:ext cx="414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 dirty="0">
                <a:solidFill>
                  <a:srgbClr val="FFFFFF"/>
                </a:solidFill>
                <a:latin typeface="Century Gothic" pitchFamily="34" charset="0"/>
              </a:rPr>
              <a:t>MVU izaugsmes aizdevumi</a:t>
            </a:r>
            <a:endParaRPr lang="en-US" altLang="lv-LV" sz="24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4340" name="Text Placeholder 3"/>
          <p:cNvSpPr txBox="1">
            <a:spLocks/>
          </p:cNvSpPr>
          <p:nvPr/>
        </p:nvSpPr>
        <p:spPr bwMode="auto">
          <a:xfrm>
            <a:off x="246512" y="1174750"/>
            <a:ext cx="4657725" cy="5715173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marL="268288" indent="-268288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>
                <a:solidFill>
                  <a:srgbClr val="003A65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Atbalsts </a:t>
            </a:r>
            <a:r>
              <a:rPr lang="lv-LV" altLang="lv-LV" sz="1000" b="1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pieejams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mikro,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maziem un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vidējiem uzņēmumiem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auksaimnieciskās produkcijas ražotājie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m</a:t>
            </a: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lauksaimniecības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pakalpojumu kooperatīvām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sabiedrībām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68288" indent="-268288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Aizdevuma </a:t>
            </a:r>
            <a:r>
              <a:rPr lang="lv-LV" altLang="lv-LV" sz="1000" b="1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summa 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investīcijām līdz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2.85milj. EUR 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apgrozāmiem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līdzekļiem līdz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EUR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1milj.(zvejas un akvakultūras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projektos un lauksaimniekiem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līdz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285 000 EUR)   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pakalpojumu nozarē sīkajiem un mikro uzņēmumiem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līdz 43 000 EUR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68288" indent="-268288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Līdzfinansējums</a:t>
            </a:r>
            <a:endParaRPr lang="lv-LV" altLang="lv-LV" sz="1000" b="1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10%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investīcijām un 0% apgrozāmajiem līdzekļiem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68288" indent="-268288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Garantija</a:t>
            </a:r>
            <a:endParaRPr lang="lv-LV" altLang="lv-LV" sz="1000" b="1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ALTUM garantija ražotājiem(65% vai 80%) → atvieglotas nodrošinājuma prasības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eaLnBrk="1" fontAlgn="base" hangingPunct="1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Procentu </a:t>
            </a:r>
            <a:r>
              <a:rPr lang="lv-LV" altLang="lv-LV" sz="1000" b="1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likmes subsīdijas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50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% no maksājamās procentu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summas investīciju aizdevumam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u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zņēmumiem līdz 5 gadu vecumam (izņemot lauksaimnieki un </a:t>
            </a: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zvejas un akvakultūras 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projektos)                                           </a:t>
            </a:r>
          </a:p>
          <a:p>
            <a:pPr marL="268288" indent="-268288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Procentu likmes</a:t>
            </a:r>
            <a:endParaRPr lang="lv-LV" altLang="lv-LV" sz="1000" b="1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Sākot no 3% + 6 </a:t>
            </a:r>
            <a:r>
              <a:rPr lang="lv-LV" altLang="lv-LV" sz="1000" dirty="0" err="1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mēn</a:t>
            </a: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. EURIBOR</a:t>
            </a:r>
            <a:endParaRPr lang="lv-LV" altLang="lv-LV" sz="1000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marL="268288" indent="-268288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Aizdevuma termiņš</a:t>
            </a:r>
            <a:endParaRPr lang="lv-LV" altLang="lv-LV" sz="1000" b="1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Investīcijām no 2 līdz 15 gadiem;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Apgrozāmiem līdzekļiem no 2 līdz 5 gadiem;</a:t>
            </a: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68288" indent="-268288" eaLnBrk="1" fontAlgn="base" hangingPunct="1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0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Svarīgi</a:t>
            </a:r>
            <a:endParaRPr lang="lv-LV" altLang="lv-LV" sz="1000" b="1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000" dirty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</a:t>
            </a:r>
            <a:r>
              <a:rPr lang="lv-LV" altLang="lv-LV" sz="1000" u="sng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Projektiem virs 100 000,-EUR  nepieciešama komercbankas piekrišana;</a:t>
            </a:r>
            <a:endParaRPr lang="lv-LV" altLang="lv-LV" sz="1000" u="sng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marL="457200" lvl="1" indent="0" fontAlgn="base">
              <a:spcAft>
                <a:spcPct val="0"/>
              </a:spcAft>
              <a:buClr>
                <a:srgbClr val="00B4D1"/>
              </a:buClr>
              <a:buFont typeface="Arial" pitchFamily="34" charset="0"/>
              <a:buNone/>
              <a:defRPr/>
            </a:pPr>
            <a:endParaRPr lang="lv-LV" altLang="lv-LV" sz="12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Wingdings" pitchFamily="2" charset="2"/>
              <a:buChar char="§"/>
              <a:defRPr/>
            </a:pPr>
            <a:endParaRPr lang="lv-LV" altLang="lv-LV" sz="12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8040"/>
              </a:buClr>
              <a:buFont typeface="Wingdings" pitchFamily="2" charset="2"/>
              <a:buChar char="ü"/>
              <a:defRPr/>
            </a:pPr>
            <a:endParaRPr lang="lv-LV" altLang="lv-LV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ü"/>
              <a:defRPr/>
            </a:pPr>
            <a:endParaRPr lang="lv-LV" altLang="lv-LV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8040"/>
              </a:buClr>
              <a:buFont typeface="Wingdings" pitchFamily="2" charset="2"/>
              <a:buNone/>
              <a:defRPr/>
            </a:pPr>
            <a:endParaRPr lang="lv-LV" altLang="lv-LV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8040"/>
              </a:buClr>
              <a:buFont typeface="Wingdings" pitchFamily="2" charset="2"/>
              <a:buChar char="ü"/>
              <a:defRPr/>
            </a:pPr>
            <a:endParaRPr lang="lv-LV" altLang="lv-LV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lv-LV" altLang="lv-LV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05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440498" cy="31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3431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4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Box 1"/>
          <p:cNvSpPr txBox="1">
            <a:spLocks noChangeArrowheads="1"/>
          </p:cNvSpPr>
          <p:nvPr/>
        </p:nvSpPr>
        <p:spPr bwMode="auto">
          <a:xfrm>
            <a:off x="284163" y="149225"/>
            <a:ext cx="4081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 smtClean="0">
                <a:solidFill>
                  <a:srgbClr val="FFFFFF"/>
                </a:solidFill>
                <a:latin typeface="Century Gothic" pitchFamily="34" charset="0"/>
              </a:rPr>
              <a:t>Zemes iegādes aizdevumi</a:t>
            </a:r>
            <a:endParaRPr lang="en-US" altLang="lv-LV" sz="2400" b="1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46436" name="Text Placeholder 3"/>
          <p:cNvSpPr txBox="1">
            <a:spLocks/>
          </p:cNvSpPr>
          <p:nvPr/>
        </p:nvSpPr>
        <p:spPr bwMode="auto">
          <a:xfrm>
            <a:off x="284163" y="1657350"/>
            <a:ext cx="45370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dirty="0" smtClean="0">
                <a:solidFill>
                  <a:srgbClr val="003A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Aizdevumu piešķir 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defRPr/>
            </a:pP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lauksaimniecībā izmantojamās zemes un uz tās esošu būvju iegādei, ja būvju kadastrālā vērtība nepārsniedz 30% no zemes kadastrālās vērtības</a:t>
            </a:r>
          </a:p>
          <a:p>
            <a:pPr marL="342900" indent="-342900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Aizdevuma summa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defRPr/>
            </a:pP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līdz 430 tūkst. EUR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</a:t>
            </a: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Aizdevuma termiņš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4D1"/>
              </a:buClr>
              <a:defRPr/>
            </a:pP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līdz 30 gadi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Aizdevuma gada kopējā % likme-2,7%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300" dirty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        </a:t>
            </a:r>
            <a:r>
              <a:rPr lang="lv-LV" altLang="lv-LV" sz="1300" dirty="0" smtClean="0">
                <a:solidFill>
                  <a:srgbClr val="00B0F0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-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    2,2%+Valsts kases resursu cena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Aizdevuma nodrošinājums</a:t>
            </a:r>
            <a:endParaRPr lang="lv-LV" altLang="lv-LV" sz="1300" b="1" dirty="0">
              <a:solidFill>
                <a:srgbClr val="003A65"/>
              </a:solidFill>
              <a:latin typeface="Century Gothic" pitchFamily="34" charset="0"/>
              <a:ea typeface="ヒラギノ角ゴ Pro W3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300" dirty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        </a:t>
            </a:r>
            <a:r>
              <a:rPr lang="lv-LV" altLang="lv-LV" sz="1300" dirty="0" smtClean="0">
                <a:solidFill>
                  <a:srgbClr val="00B0F0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-    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Iegādājamais īpašums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Pirmstermiņa atmaksa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          </a:t>
            </a:r>
            <a:r>
              <a:rPr lang="lv-LV" altLang="lv-LV" sz="1300" dirty="0" smtClean="0">
                <a:solidFill>
                  <a:srgbClr val="00B0F0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-    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ea typeface="ヒラギノ角ゴ Pro W3"/>
                <a:cs typeface="Arial" pitchFamily="34" charset="0"/>
              </a:rPr>
              <a:t>Bezmaksas</a:t>
            </a:r>
            <a:endParaRPr lang="lv-LV" altLang="lv-LV" sz="1300" dirty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3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Zemes iegādes mērķis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altLang="lv-LV" sz="15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       </a:t>
            </a:r>
            <a:r>
              <a:rPr lang="lv-LV" altLang="lv-LV" sz="15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-   </a:t>
            </a:r>
            <a:r>
              <a:rPr lang="lv-LV" altLang="lv-LV" sz="13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Lauksaimniecības produkcijas ražošanai</a:t>
            </a: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Par ierobežojumiem </a:t>
            </a:r>
            <a:r>
              <a:rPr lang="lv-LV" altLang="lv-LV" sz="1000" dirty="0" err="1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www.altum.lv</a:t>
            </a: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endParaRPr lang="lv-LV" altLang="lv-LV" sz="1000" dirty="0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endParaRPr lang="lv-LV" altLang="lv-LV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8040"/>
              </a:buClr>
              <a:buFont typeface="Wingdings" panose="05000000000000000000" pitchFamily="2" charset="2"/>
              <a:buChar char="§"/>
              <a:defRPr/>
            </a:pPr>
            <a:endParaRPr lang="lv-LV" altLang="lv-LV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733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102225"/>
            <a:ext cx="1524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657350"/>
            <a:ext cx="37338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5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850" y="298450"/>
            <a:ext cx="821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altLang="lv-LV" sz="2400" b="1" smtClean="0">
                <a:solidFill>
                  <a:srgbClr val="FFFFFF"/>
                </a:solidFill>
                <a:latin typeface="Century Gothic" pitchFamily="34" charset="0"/>
              </a:rPr>
              <a:t>Tūkstošiem veiksmes stāstu</a:t>
            </a:r>
            <a:endParaRPr lang="en-US" altLang="lv-LV" sz="2400" b="1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4339" name="Picture 13" descr="http://www.expressbaltic.lv/f/galleries/l/81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30876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http://www.irliepaja.lv/uploads/images/writing/medium/83af6d5f7d5fed334913a1d00b306e84879b6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965200"/>
            <a:ext cx="31019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" descr="http://static.mascus.com/locator/extra/fmm-sia/40712019/fc1da1a4.jpg?w=420&amp;h=3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55675"/>
            <a:ext cx="295433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9" descr="http://www.woolyworld.lv/images/doclist/7/large-4cde7fba7a226786f28f8335bc3a8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238"/>
            <a:ext cx="3087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1" descr="http://www.visitlatvia.lv/img/nodes/th/299/1274/f/jurnieka_ligz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030538"/>
            <a:ext cx="35337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3" descr="http://www.dpjn.com/images/2010_12_portfolio/Milda_GardiGan_Ketchup_mayo_line_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030538"/>
            <a:ext cx="28733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2"/>
          <p:cNvSpPr txBox="1">
            <a:spLocks noChangeArrowheads="1"/>
          </p:cNvSpPr>
          <p:nvPr/>
        </p:nvSpPr>
        <p:spPr bwMode="auto">
          <a:xfrm>
            <a:off x="331788" y="157163"/>
            <a:ext cx="7856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ru-RU" sz="2800" b="1" smtClean="0">
                <a:solidFill>
                  <a:srgbClr val="FFFFFF"/>
                </a:solidFill>
                <a:latin typeface="Century Gothic" pitchFamily="34" charset="0"/>
                <a:ea typeface="ヒラギノ角ゴ Pro W3" pitchFamily="122" charset="-128"/>
              </a:rPr>
              <a:t>Konsultācijas un atbalsts visā Latvijā</a:t>
            </a:r>
            <a:endParaRPr lang="ru-RU" altLang="ru-RU" sz="2800" b="1" smtClean="0">
              <a:solidFill>
                <a:srgbClr val="FFFFFF"/>
              </a:solidFill>
              <a:latin typeface="Century Gothic" pitchFamily="34" charset="0"/>
              <a:ea typeface="ヒラギノ角ゴ Pro W3" pitchFamily="122" charset="-128"/>
            </a:endParaRPr>
          </a:p>
        </p:txBody>
      </p:sp>
      <p:pic>
        <p:nvPicPr>
          <p:cNvPr id="1026" name="Picture 2" descr="C:\Users\ieva.zabrauska\AppData\Local\Microsoft\Windows\INetCache\Content.Outlook\MTM23HXP\Karte_7C_14B_2016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3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1003300" y="476672"/>
            <a:ext cx="66650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4400" dirty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Darīsim kopā!</a:t>
            </a:r>
          </a:p>
          <a:p>
            <a:pPr algn="ctr" defTabSz="457200" fontAlgn="base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4400" b="1" dirty="0" smtClean="0">
                <a:solidFill>
                  <a:prstClr val="white"/>
                </a:solidFill>
                <a:latin typeface="Century Gothic" pitchFamily="34" charset="0"/>
                <a:ea typeface="ヒラギノ角ゴ Pro W3" pitchFamily="122" charset="-128"/>
              </a:rPr>
              <a:t>www.altum.lv</a:t>
            </a:r>
            <a:endParaRPr lang="lv-LV" altLang="lv-LV" sz="4400" b="1" dirty="0">
              <a:solidFill>
                <a:prstClr val="white"/>
              </a:solidFill>
              <a:latin typeface="Century Gothic" pitchFamily="34" charset="0"/>
              <a:ea typeface="ヒラギノ角ゴ Pro W3" pitchFamily="12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940" y="3686388"/>
            <a:ext cx="1872208" cy="129614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lv-LV" sz="1400" b="1" dirty="0">
                <a:solidFill>
                  <a:srgbClr val="003A65"/>
                </a:solidFill>
                <a:latin typeface="Century Gothic" panose="020B0502020202020204" pitchFamily="34" charset="0"/>
              </a:rPr>
              <a:t>Ventspils </a:t>
            </a:r>
            <a:r>
              <a:rPr lang="lv-LV" sz="1400" b="1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konsultāciju</a:t>
            </a:r>
            <a:r>
              <a:rPr lang="lv-LV" sz="1400" b="1" i="1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 </a:t>
            </a:r>
            <a:r>
              <a:rPr lang="lv-LV" sz="1400" b="1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birojs</a:t>
            </a:r>
            <a:r>
              <a:rPr lang="lv-LV" sz="1400" b="1" i="1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spcAft>
                <a:spcPts val="600"/>
              </a:spcAft>
              <a:defRPr/>
            </a:pPr>
            <a:r>
              <a:rPr lang="lv-LV" sz="1400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Saules </a:t>
            </a:r>
            <a:r>
              <a:rPr lang="lv-LV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iela 19</a:t>
            </a:r>
          </a:p>
          <a:p>
            <a:pPr algn="ctr">
              <a:defRPr/>
            </a:pPr>
            <a:r>
              <a:rPr lang="lv-LV" sz="1400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Tālr</a:t>
            </a:r>
            <a:r>
              <a:rPr lang="lv-LV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. </a:t>
            </a:r>
            <a:r>
              <a:rPr lang="lv-LV" sz="14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25482176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3776304"/>
            <a:ext cx="2304256" cy="11652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lv-LV" sz="1400" b="1" dirty="0">
                <a:solidFill>
                  <a:srgbClr val="003A65"/>
                </a:solidFill>
                <a:latin typeface="Century Gothic" panose="020B0502020202020204" pitchFamily="34" charset="0"/>
              </a:rPr>
              <a:t>Kuldīgas konsultāciju </a:t>
            </a:r>
            <a:r>
              <a:rPr lang="lv-LV" sz="1400" b="1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birojs</a:t>
            </a:r>
          </a:p>
          <a:p>
            <a:pPr algn="ctr">
              <a:spcAft>
                <a:spcPts val="600"/>
              </a:spcAft>
              <a:defRPr/>
            </a:pPr>
            <a:r>
              <a:rPr lang="de-DE" sz="1400" dirty="0" smtClean="0">
                <a:solidFill>
                  <a:srgbClr val="003A65"/>
                </a:solidFill>
                <a:latin typeface="Century Gothic" panose="020B0502020202020204" pitchFamily="34" charset="0"/>
              </a:rPr>
              <a:t>Pilsētas </a:t>
            </a:r>
            <a:r>
              <a:rPr lang="de-DE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laukums 4</a:t>
            </a:r>
            <a:endParaRPr lang="lv-LV" sz="1400" dirty="0">
              <a:solidFill>
                <a:srgbClr val="003A65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de-DE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 (3.stāvs, 32.kab.)</a:t>
            </a:r>
            <a:endParaRPr lang="lv-LV" sz="1400" dirty="0">
              <a:solidFill>
                <a:srgbClr val="003A65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lv-LV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Tālr. 25780355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0231" y="3751847"/>
            <a:ext cx="2304257" cy="11652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lv-LV" sz="1400" b="1" dirty="0">
                <a:solidFill>
                  <a:srgbClr val="003A65"/>
                </a:solidFill>
                <a:latin typeface="Century Gothic" panose="020B0502020202020204" pitchFamily="34" charset="0"/>
              </a:rPr>
              <a:t>Talsu konsultāciju birojs</a:t>
            </a:r>
          </a:p>
          <a:p>
            <a:pPr algn="ctr">
              <a:defRPr/>
            </a:pPr>
            <a:r>
              <a:rPr lang="de-DE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Kr.Valdemāra iela 21a (2.stāvs) </a:t>
            </a:r>
            <a:endParaRPr lang="lv-LV" sz="1400" dirty="0">
              <a:solidFill>
                <a:srgbClr val="003A65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lv-LV" sz="1400" dirty="0">
                <a:solidFill>
                  <a:srgbClr val="003A65"/>
                </a:solidFill>
                <a:latin typeface="Century Gothic" panose="020B0502020202020204" pitchFamily="34" charset="0"/>
              </a:rPr>
              <a:t>Tālr. 27899480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3702545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Saldus konsultāciju birojs </a:t>
            </a:r>
          </a:p>
          <a:p>
            <a:pPr algn="ctr"/>
            <a:r>
              <a:rPr lang="lv-LV" sz="14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Avotu iela 12 (2.stāvs, 205.kab</a:t>
            </a:r>
            <a:r>
              <a:rPr lang="lv-LV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.)</a:t>
            </a:r>
          </a:p>
          <a:p>
            <a:pPr algn="ctr"/>
            <a:r>
              <a:rPr lang="lv-LV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Tālr. 26494676 un 29482438</a:t>
            </a:r>
            <a:endParaRPr lang="lv-LV" sz="14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0126" y="2348880"/>
            <a:ext cx="2491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4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Liepājas reģionālais centrs</a:t>
            </a:r>
          </a:p>
          <a:p>
            <a:pPr algn="ctr"/>
            <a:r>
              <a:rPr lang="lv-LV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Lielā iela 12</a:t>
            </a:r>
          </a:p>
          <a:p>
            <a:pPr algn="ctr"/>
            <a:r>
              <a:rPr lang="lv-LV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Tālr.63424915</a:t>
            </a:r>
            <a:endParaRPr lang="lv-LV" sz="14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8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ChangeArrowheads="1"/>
          </p:cNvSpPr>
          <p:nvPr/>
        </p:nvSpPr>
        <p:spPr bwMode="auto">
          <a:xfrm>
            <a:off x="1458636" y="1772816"/>
            <a:ext cx="61926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000" dirty="0" smtClean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800" b="1" dirty="0" smtClean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800" b="1" dirty="0" smtClean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800" b="1" dirty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lv-LV" sz="2800" b="1" dirty="0" smtClean="0">
                <a:solidFill>
                  <a:srgbClr val="00467F"/>
                </a:solidFill>
                <a:latin typeface="Century Gothic" panose="020B0502020202020204" pitchFamily="34" charset="0"/>
              </a:rPr>
              <a:t>Valstij piederoša                        attīstības finanšu institūcija, kas papildina privātā finanšu tirgus piedāvājumu</a:t>
            </a: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800" b="1" dirty="0" smtClean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lv-LV" sz="2800" b="1" dirty="0" smtClean="0">
                <a:solidFill>
                  <a:srgbClr val="00467F"/>
                </a:solidFill>
                <a:latin typeface="Century Gothic" panose="020B0502020202020204" pitchFamily="34" charset="0"/>
              </a:rPr>
              <a:t>Mēs palīdzam Latvijai augt!</a:t>
            </a:r>
            <a:endParaRPr lang="lv-LV" sz="2000" dirty="0">
              <a:solidFill>
                <a:srgbClr val="00467F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endParaRPr lang="lv-LV" sz="2000" dirty="0" smtClean="0">
              <a:solidFill>
                <a:srgbClr val="00467F"/>
              </a:solidFill>
              <a:latin typeface="Century Gothic" panose="020B0502020202020204" pitchFamily="34" charset="0"/>
            </a:endParaRP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90500" y="149225"/>
            <a:ext cx="7765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Kas ir ALTUM?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72" y="1124744"/>
            <a:ext cx="2951163" cy="17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4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51520" y="149225"/>
            <a:ext cx="6849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 smtClean="0">
                <a:solidFill>
                  <a:srgbClr val="FFFFFF"/>
                </a:solidFill>
                <a:ea typeface="ヒラギノ角ゴ Pro W3" pitchFamily="122" charset="-128"/>
              </a:rPr>
              <a:t>Latvijas valstij piederošo akciju turētāji</a:t>
            </a:r>
            <a:endParaRPr lang="lv-LV" altLang="lv-LV" sz="2800" b="1" dirty="0">
              <a:solidFill>
                <a:srgbClr val="FFFFFF"/>
              </a:solidFill>
              <a:ea typeface="ヒラギノ角ゴ Pro W3" pitchFamily="12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093" y="3940859"/>
            <a:ext cx="104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lv-LV" sz="2000" b="1" smtClean="0">
                <a:solidFill>
                  <a:srgbClr val="00ACC9"/>
                </a:solidFill>
              </a:rPr>
              <a:t>40%</a:t>
            </a:r>
            <a:endParaRPr lang="lv-LV" sz="2000" b="1" dirty="0" smtClean="0">
              <a:solidFill>
                <a:srgbClr val="00ACC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72" y="1855465"/>
            <a:ext cx="2047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4" y="1855465"/>
            <a:ext cx="1857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36" y="1855465"/>
            <a:ext cx="2000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4591" y="3940859"/>
            <a:ext cx="104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lv-LV" sz="2000" b="1">
                <a:solidFill>
                  <a:srgbClr val="00ACC9"/>
                </a:solidFill>
              </a:rPr>
              <a:t>3</a:t>
            </a:r>
            <a:r>
              <a:rPr lang="lv-LV" sz="2000" b="1" smtClean="0">
                <a:solidFill>
                  <a:srgbClr val="00ACC9"/>
                </a:solidFill>
              </a:rPr>
              <a:t>0%</a:t>
            </a:r>
            <a:endParaRPr lang="lv-LV" sz="2000" b="1" dirty="0" smtClean="0">
              <a:solidFill>
                <a:srgbClr val="00ACC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3043" y="3940859"/>
            <a:ext cx="104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lv-LV" sz="2000" b="1">
                <a:solidFill>
                  <a:srgbClr val="00ACC9"/>
                </a:solidFill>
              </a:rPr>
              <a:t>3</a:t>
            </a:r>
            <a:r>
              <a:rPr lang="lv-LV" sz="2000" b="1" smtClean="0">
                <a:solidFill>
                  <a:srgbClr val="00ACC9"/>
                </a:solidFill>
              </a:rPr>
              <a:t>0%</a:t>
            </a:r>
            <a:endParaRPr lang="lv-LV" sz="2000" b="1" dirty="0" smtClean="0">
              <a:solidFill>
                <a:srgbClr val="00ACC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2948" y="50303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b="1" smtClean="0">
                <a:solidFill>
                  <a:srgbClr val="00467F"/>
                </a:solidFill>
              </a:rPr>
              <a:t>ALTUM uzdevums: </a:t>
            </a:r>
            <a:endParaRPr lang="lv-LV" b="1">
              <a:solidFill>
                <a:srgbClr val="00467F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lv-LV" b="1">
                <a:solidFill>
                  <a:srgbClr val="00467F"/>
                </a:solidFill>
              </a:rPr>
              <a:t>veicināt Latvijas ekonomikas izaugsmi</a:t>
            </a:r>
            <a:endParaRPr lang="lv-LV">
              <a:solidFill>
                <a:srgbClr val="00467F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endParaRPr lang="lv-LV" sz="140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ChangeArrowheads="1"/>
          </p:cNvSpPr>
          <p:nvPr/>
        </p:nvSpPr>
        <p:spPr bwMode="auto">
          <a:xfrm>
            <a:off x="508011" y="5013176"/>
            <a:ext cx="8064896" cy="822548"/>
          </a:xfrm>
          <a:prstGeom prst="rect">
            <a:avLst/>
          </a:prstGeom>
          <a:solidFill>
            <a:srgbClr val="B7DEE8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buFont typeface="Arial" pitchFamily="34" charset="0"/>
              <a:buNone/>
            </a:pPr>
            <a:r>
              <a:rPr lang="lv-LV" altLang="lv-LV" sz="2200" b="1" dirty="0" smtClean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Sadarbība ar bankām</a:t>
            </a:r>
          </a:p>
          <a:p>
            <a:pPr algn="ctr" eaLnBrk="1" fontAlgn="base" hangingPunct="1">
              <a:spcBef>
                <a:spcPct val="0"/>
              </a:spcBef>
              <a:buFont typeface="Arial" pitchFamily="34" charset="0"/>
              <a:buNone/>
            </a:pPr>
            <a:r>
              <a:rPr lang="lv-LV" altLang="lv-LV" sz="1400" dirty="0" smtClean="0">
                <a:solidFill>
                  <a:srgbClr val="00467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(kredītu garantijas, paralēlie aizdevumi)</a:t>
            </a: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251520" y="149225"/>
            <a:ext cx="477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ヒラギノ角ゴ Pro W3"/>
              </a:rPr>
              <a:t>ALTUM darbības prioritātes</a:t>
            </a:r>
          </a:p>
        </p:txBody>
      </p:sp>
      <p:sp>
        <p:nvSpPr>
          <p:cNvPr id="56324" name="Rectangle 43"/>
          <p:cNvSpPr>
            <a:spLocks noChangeArrowheads="1"/>
          </p:cNvSpPr>
          <p:nvPr/>
        </p:nvSpPr>
        <p:spPr bwMode="auto">
          <a:xfrm>
            <a:off x="5793861" y="1733984"/>
            <a:ext cx="2544670" cy="1224136"/>
          </a:xfrm>
          <a:prstGeom prst="rect">
            <a:avLst/>
          </a:prstGeom>
          <a:solidFill>
            <a:srgbClr val="004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Atbalsts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eksportam</a:t>
            </a:r>
          </a:p>
        </p:txBody>
      </p:sp>
      <p:sp>
        <p:nvSpPr>
          <p:cNvPr id="56325" name="Rectangle 44"/>
          <p:cNvSpPr>
            <a:spLocks noChangeArrowheads="1"/>
          </p:cNvSpPr>
          <p:nvPr/>
        </p:nvSpPr>
        <p:spPr bwMode="auto">
          <a:xfrm>
            <a:off x="1876163" y="3097925"/>
            <a:ext cx="2534866" cy="1214730"/>
          </a:xfrm>
          <a:prstGeom prst="rect">
            <a:avLst/>
          </a:prstGeom>
          <a:solidFill>
            <a:srgbClr val="CA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err="1" smtClean="0">
                <a:solidFill>
                  <a:srgbClr val="002060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Energoefektivi-tātes</a:t>
            </a:r>
            <a:r>
              <a:rPr lang="lv-LV" altLang="lv-LV" sz="2000" b="1" dirty="0" smtClean="0">
                <a:solidFill>
                  <a:srgbClr val="002060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 veicināšana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400" dirty="0" smtClean="0">
                <a:solidFill>
                  <a:srgbClr val="002060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(daudzdzīvokļu mājas)</a:t>
            </a:r>
          </a:p>
        </p:txBody>
      </p:sp>
      <p:sp>
        <p:nvSpPr>
          <p:cNvPr id="56326" name="Rectangle 45"/>
          <p:cNvSpPr>
            <a:spLocks noChangeArrowheads="1"/>
          </p:cNvSpPr>
          <p:nvPr/>
        </p:nvSpPr>
        <p:spPr bwMode="auto">
          <a:xfrm>
            <a:off x="4529623" y="3097925"/>
            <a:ext cx="2528476" cy="1201006"/>
          </a:xfrm>
          <a:prstGeom prst="rect">
            <a:avLst/>
          </a:prstGeom>
          <a:solidFill>
            <a:srgbClr val="6BC2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2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Iedzīvotāji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400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(ģimenes ar bērniem)</a:t>
            </a:r>
          </a:p>
        </p:txBody>
      </p:sp>
      <p:sp>
        <p:nvSpPr>
          <p:cNvPr id="56327" name="Rectangle 46"/>
          <p:cNvSpPr>
            <a:spLocks noChangeArrowheads="1"/>
          </p:cNvSpPr>
          <p:nvPr/>
        </p:nvSpPr>
        <p:spPr bwMode="auto">
          <a:xfrm>
            <a:off x="508011" y="1744218"/>
            <a:ext cx="2537774" cy="1214730"/>
          </a:xfrm>
          <a:prstGeom prst="rect">
            <a:avLst/>
          </a:prstGeom>
          <a:solidFill>
            <a:srgbClr val="00A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Biznesa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uzsākšana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146791" y="1733984"/>
            <a:ext cx="2528476" cy="1224964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000" b="1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Uzņēmējdarbības veicināšana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400" dirty="0" smtClean="0">
                <a:solidFill>
                  <a:srgbClr val="FFFFFF"/>
                </a:solidFill>
                <a:latin typeface="Century Gothic" pitchFamily="34" charset="0"/>
                <a:ea typeface="ヒラギノ角ゴ Pro W3"/>
                <a:cs typeface="Times New Roman" pitchFamily="18" charset="0"/>
              </a:rPr>
              <a:t>(MVU, lauksaimnieki)</a:t>
            </a:r>
          </a:p>
        </p:txBody>
      </p:sp>
    </p:spTree>
    <p:extLst>
      <p:ext uri="{BB962C8B-B14F-4D97-AF65-F5344CB8AC3E}">
        <p14:creationId xmlns:p14="http://schemas.microsoft.com/office/powerpoint/2010/main" val="40771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1"/>
          <p:cNvSpPr txBox="1">
            <a:spLocks noChangeArrowheads="1"/>
          </p:cNvSpPr>
          <p:nvPr/>
        </p:nvSpPr>
        <p:spPr bwMode="auto">
          <a:xfrm>
            <a:off x="285264" y="149225"/>
            <a:ext cx="7707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 dirty="0" smtClean="0">
                <a:solidFill>
                  <a:srgbClr val="FFFFFF"/>
                </a:solidFill>
              </a:rPr>
              <a:t>Atšķirīgām vajadzībām – atšķirīgi risinājumi</a:t>
            </a:r>
            <a:endParaRPr lang="lv-LV" altLang="lv-LV" sz="2800" b="1" dirty="0">
              <a:solidFill>
                <a:srgbClr val="FFFFFF"/>
              </a:solidFill>
            </a:endParaRP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1028450" y="1432738"/>
            <a:ext cx="7065963" cy="5180012"/>
            <a:chOff x="667235" y="1048544"/>
            <a:chExt cx="7653380" cy="5368661"/>
          </a:xfrm>
        </p:grpSpPr>
        <p:sp>
          <p:nvSpPr>
            <p:cNvPr id="121860" name="Line 26"/>
            <p:cNvSpPr>
              <a:spLocks noChangeShapeType="1"/>
            </p:cNvSpPr>
            <p:nvPr/>
          </p:nvSpPr>
          <p:spPr bwMode="auto">
            <a:xfrm flipV="1">
              <a:off x="1042725" y="1196631"/>
              <a:ext cx="0" cy="396217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lv-LV">
                <a:solidFill>
                  <a:prstClr val="black"/>
                </a:solidFill>
                <a:latin typeface="Calibri" pitchFamily="34" charset="0"/>
                <a:ea typeface="ヒラギノ角ゴ Pro W3" pitchFamily="122" charset="-128"/>
              </a:endParaRPr>
            </a:p>
          </p:txBody>
        </p:sp>
        <p:sp>
          <p:nvSpPr>
            <p:cNvPr id="121861" name="AutoShape 7"/>
            <p:cNvSpPr>
              <a:spLocks noChangeArrowheads="1"/>
            </p:cNvSpPr>
            <p:nvPr/>
          </p:nvSpPr>
          <p:spPr bwMode="auto">
            <a:xfrm>
              <a:off x="1467518" y="5524331"/>
              <a:ext cx="1166013" cy="58362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idejas 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attīstība</a:t>
              </a:r>
            </a:p>
          </p:txBody>
        </p:sp>
        <p:sp>
          <p:nvSpPr>
            <p:cNvPr id="121862" name="AutoShape 9"/>
            <p:cNvSpPr>
              <a:spLocks noChangeArrowheads="1"/>
            </p:cNvSpPr>
            <p:nvPr/>
          </p:nvSpPr>
          <p:spPr bwMode="auto">
            <a:xfrm>
              <a:off x="2633532" y="5524331"/>
              <a:ext cx="1113932" cy="58362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darbības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uzsākšana</a:t>
              </a:r>
            </a:p>
          </p:txBody>
        </p:sp>
        <p:sp>
          <p:nvSpPr>
            <p:cNvPr id="121863" name="AutoShape 10"/>
            <p:cNvSpPr>
              <a:spLocks noChangeArrowheads="1"/>
            </p:cNvSpPr>
            <p:nvPr/>
          </p:nvSpPr>
          <p:spPr bwMode="auto">
            <a:xfrm>
              <a:off x="3747464" y="5524331"/>
              <a:ext cx="1145759" cy="58362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agrīnā 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izaugsme</a:t>
              </a:r>
            </a:p>
          </p:txBody>
        </p:sp>
        <p:sp>
          <p:nvSpPr>
            <p:cNvPr id="121864" name="AutoShape 11"/>
            <p:cNvSpPr>
              <a:spLocks noChangeArrowheads="1"/>
            </p:cNvSpPr>
            <p:nvPr/>
          </p:nvSpPr>
          <p:spPr bwMode="auto">
            <a:xfrm>
              <a:off x="6085276" y="5524331"/>
              <a:ext cx="2087538" cy="583620"/>
            </a:xfrm>
            <a:prstGeom prst="roundRect">
              <a:avLst>
                <a:gd name="adj" fmla="val 1213"/>
              </a:avLst>
            </a:prstGeom>
            <a:solidFill>
              <a:schemeClr val="bg1"/>
            </a:soli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stabila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izaugsme</a:t>
              </a:r>
            </a:p>
          </p:txBody>
        </p:sp>
        <p:sp>
          <p:nvSpPr>
            <p:cNvPr id="121865" name="AutoShape 10"/>
            <p:cNvSpPr>
              <a:spLocks noChangeArrowheads="1"/>
            </p:cNvSpPr>
            <p:nvPr/>
          </p:nvSpPr>
          <p:spPr bwMode="auto">
            <a:xfrm>
              <a:off x="4893039" y="5524331"/>
              <a:ext cx="1192212" cy="5836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paplašināšanās</a:t>
              </a:r>
            </a:p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4F81BD"/>
                  </a:solidFill>
                  <a:cs typeface="Arial" pitchFamily="34" charset="0"/>
                </a:rPr>
                <a:t>izaugsme</a:t>
              </a:r>
            </a:p>
          </p:txBody>
        </p:sp>
        <p:sp>
          <p:nvSpPr>
            <p:cNvPr id="121866" name="Line 26"/>
            <p:cNvSpPr>
              <a:spLocks noChangeShapeType="1"/>
            </p:cNvSpPr>
            <p:nvPr/>
          </p:nvSpPr>
          <p:spPr bwMode="auto">
            <a:xfrm flipV="1">
              <a:off x="1194026" y="5333222"/>
              <a:ext cx="712658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0" tIns="45715" rIns="91430" bIns="45715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lv-LV">
                <a:solidFill>
                  <a:prstClr val="black"/>
                </a:solidFill>
                <a:latin typeface="Calibri" pitchFamily="34" charset="0"/>
                <a:ea typeface="ヒラギノ角ゴ Pro W3" pitchFamily="122" charset="-128"/>
              </a:endParaRPr>
            </a:p>
          </p:txBody>
        </p:sp>
        <p:sp>
          <p:nvSpPr>
            <p:cNvPr id="121867" name="Text Box 30"/>
            <p:cNvSpPr txBox="1">
              <a:spLocks noChangeArrowheads="1"/>
            </p:cNvSpPr>
            <p:nvPr/>
          </p:nvSpPr>
          <p:spPr bwMode="auto">
            <a:xfrm>
              <a:off x="1343607" y="6146060"/>
              <a:ext cx="6703635" cy="27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 b="1">
                  <a:solidFill>
                    <a:srgbClr val="1F497D"/>
                  </a:solidFill>
                  <a:cs typeface="Arial" pitchFamily="34" charset="0"/>
                </a:rPr>
                <a:t>Uzņēmuma attīstības stadija</a:t>
              </a:r>
              <a:endParaRPr lang="en-GB" altLang="lv-LV" sz="1100" b="1">
                <a:solidFill>
                  <a:srgbClr val="1F497D"/>
                </a:solidFill>
                <a:cs typeface="Arial" pitchFamily="34" charset="0"/>
              </a:endParaRPr>
            </a:p>
          </p:txBody>
        </p:sp>
        <p:sp>
          <p:nvSpPr>
            <p:cNvPr id="121868" name="Text Box 30"/>
            <p:cNvSpPr txBox="1">
              <a:spLocks noChangeArrowheads="1"/>
            </p:cNvSpPr>
            <p:nvPr/>
          </p:nvSpPr>
          <p:spPr bwMode="auto">
            <a:xfrm rot="-5400000">
              <a:off x="230532" y="3110923"/>
              <a:ext cx="1156731" cy="2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 b="1">
                  <a:solidFill>
                    <a:srgbClr val="1F497D"/>
                  </a:solidFill>
                  <a:cs typeface="Arial" pitchFamily="34" charset="0"/>
                </a:rPr>
                <a:t>Risks</a:t>
              </a:r>
              <a:endParaRPr lang="en-GB" altLang="lv-LV" sz="1100" b="1">
                <a:solidFill>
                  <a:srgbClr val="1F497D"/>
                </a:solidFill>
                <a:cs typeface="Arial" pitchFamily="34" charset="0"/>
              </a:endParaRPr>
            </a:p>
          </p:txBody>
        </p:sp>
        <p:sp>
          <p:nvSpPr>
            <p:cNvPr id="121869" name="Text Box 30"/>
            <p:cNvSpPr txBox="1">
              <a:spLocks noChangeArrowheads="1"/>
            </p:cNvSpPr>
            <p:nvPr/>
          </p:nvSpPr>
          <p:spPr bwMode="auto">
            <a:xfrm rot="-5400000">
              <a:off x="305398" y="4656798"/>
              <a:ext cx="1006998" cy="2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1F497D"/>
                  </a:solidFill>
                  <a:cs typeface="Arial" pitchFamily="34" charset="0"/>
                </a:rPr>
                <a:t>Augsts</a:t>
              </a:r>
              <a:endParaRPr lang="en-GB" altLang="lv-LV" sz="1100">
                <a:solidFill>
                  <a:srgbClr val="1F497D"/>
                </a:solidFill>
                <a:cs typeface="Arial" pitchFamily="34" charset="0"/>
              </a:endParaRPr>
            </a:p>
          </p:txBody>
        </p:sp>
        <p:sp>
          <p:nvSpPr>
            <p:cNvPr id="121870" name="Text Box 30"/>
            <p:cNvSpPr txBox="1">
              <a:spLocks noChangeArrowheads="1"/>
            </p:cNvSpPr>
            <p:nvPr/>
          </p:nvSpPr>
          <p:spPr bwMode="auto">
            <a:xfrm rot="-5400000">
              <a:off x="304575" y="1411204"/>
              <a:ext cx="1008643" cy="2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100">
                  <a:solidFill>
                    <a:srgbClr val="1F497D"/>
                  </a:solidFill>
                  <a:cs typeface="Arial" pitchFamily="34" charset="0"/>
                </a:rPr>
                <a:t>Zems</a:t>
              </a:r>
              <a:endParaRPr lang="en-GB" altLang="lv-LV" sz="1100">
                <a:solidFill>
                  <a:srgbClr val="1F497D"/>
                </a:solidFill>
                <a:cs typeface="Arial" pitchFamily="34" charset="0"/>
              </a:endParaRPr>
            </a:p>
          </p:txBody>
        </p:sp>
        <p:sp>
          <p:nvSpPr>
            <p:cNvPr id="121871" name="AutoShape 17"/>
            <p:cNvSpPr>
              <a:spLocks noChangeArrowheads="1"/>
            </p:cNvSpPr>
            <p:nvPr/>
          </p:nvSpPr>
          <p:spPr bwMode="auto">
            <a:xfrm>
              <a:off x="1493621" y="4798458"/>
              <a:ext cx="2279821" cy="490515"/>
            </a:xfrm>
            <a:prstGeom prst="roundRect">
              <a:avLst>
                <a:gd name="adj" fmla="val 0"/>
              </a:avLst>
            </a:prstGeom>
            <a:solidFill>
              <a:srgbClr val="ABABBD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>
                  <a:solidFill>
                    <a:srgbClr val="1F497D"/>
                  </a:solidFill>
                </a:rPr>
                <a:t>Uzņēmējs, ģimene, draugi</a:t>
              </a:r>
            </a:p>
          </p:txBody>
        </p:sp>
        <p:sp>
          <p:nvSpPr>
            <p:cNvPr id="121872" name="AutoShape 17"/>
            <p:cNvSpPr>
              <a:spLocks noChangeArrowheads="1"/>
            </p:cNvSpPr>
            <p:nvPr/>
          </p:nvSpPr>
          <p:spPr bwMode="auto">
            <a:xfrm>
              <a:off x="1493621" y="3863811"/>
              <a:ext cx="4618098" cy="476145"/>
            </a:xfrm>
            <a:prstGeom prst="roundRect">
              <a:avLst>
                <a:gd name="adj" fmla="val 0"/>
              </a:avLst>
            </a:prstGeom>
            <a:solidFill>
              <a:srgbClr val="00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 smtClean="0">
                  <a:solidFill>
                    <a:srgbClr val="FFFFFF"/>
                  </a:solidFill>
                </a:rPr>
                <a:t>Riska kapitāla fondi:</a:t>
              </a:r>
              <a:r>
                <a:rPr lang="lv-LV" altLang="lv-LV" sz="1200" smtClean="0">
                  <a:solidFill>
                    <a:srgbClr val="FFFFFF"/>
                  </a:solidFill>
                </a:rPr>
                <a:t>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smtClean="0">
                  <a:solidFill>
                    <a:srgbClr val="FFFFFF"/>
                  </a:solidFill>
                </a:rPr>
                <a:t>akselerācijas, sēklas, sākuma, izaugsmes </a:t>
              </a:r>
              <a:endParaRPr lang="lv-LV" altLang="lv-LV" sz="1200">
                <a:solidFill>
                  <a:srgbClr val="FFFFFF"/>
                </a:solidFill>
              </a:endParaRPr>
            </a:p>
          </p:txBody>
        </p:sp>
        <p:sp>
          <p:nvSpPr>
            <p:cNvPr id="121873" name="AutoShape 17"/>
            <p:cNvSpPr>
              <a:spLocks noChangeArrowheads="1"/>
            </p:cNvSpPr>
            <p:nvPr/>
          </p:nvSpPr>
          <p:spPr bwMode="auto">
            <a:xfrm>
              <a:off x="1491909" y="4386225"/>
              <a:ext cx="4618098" cy="360348"/>
            </a:xfrm>
            <a:prstGeom prst="roundRect">
              <a:avLst>
                <a:gd name="adj" fmla="val 0"/>
              </a:avLst>
            </a:prstGeom>
            <a:solidFill>
              <a:srgbClr val="00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>
                  <a:solidFill>
                    <a:srgbClr val="FFFFFF"/>
                  </a:solidFill>
                </a:rPr>
                <a:t>Starta un mikro kredīti</a:t>
              </a:r>
            </a:p>
          </p:txBody>
        </p:sp>
        <p:sp>
          <p:nvSpPr>
            <p:cNvPr id="121874" name="AutoShape 20"/>
            <p:cNvSpPr>
              <a:spLocks noChangeArrowheads="1"/>
            </p:cNvSpPr>
            <p:nvPr/>
          </p:nvSpPr>
          <p:spPr bwMode="auto">
            <a:xfrm>
              <a:off x="2604730" y="3259272"/>
              <a:ext cx="3480521" cy="542989"/>
            </a:xfrm>
            <a:prstGeom prst="roundRect">
              <a:avLst>
                <a:gd name="adj" fmla="val 0"/>
              </a:avLst>
            </a:prstGeom>
            <a:solidFill>
              <a:srgbClr val="ABABBD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>
                  <a:solidFill>
                    <a:srgbClr val="1F497D"/>
                  </a:solidFill>
                </a:rPr>
                <a:t>Privātie </a:t>
              </a:r>
              <a:r>
                <a:rPr lang="lv-LV" altLang="lv-LV" sz="1200" b="1" smtClean="0">
                  <a:solidFill>
                    <a:srgbClr val="1F497D"/>
                  </a:solidFill>
                </a:rPr>
                <a:t>investori</a:t>
              </a:r>
              <a:endParaRPr lang="lv-LV" altLang="lv-LV" sz="1200" b="1">
                <a:solidFill>
                  <a:srgbClr val="1F497D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>
                  <a:solidFill>
                    <a:srgbClr val="1F497D"/>
                  </a:solidFill>
                </a:rPr>
                <a:t>(biznesa </a:t>
              </a:r>
              <a:r>
                <a:rPr lang="lv-LV" altLang="lv-LV" sz="1200" smtClean="0">
                  <a:solidFill>
                    <a:srgbClr val="1F497D"/>
                  </a:solidFill>
                </a:rPr>
                <a:t>eņģeļi u.c.)</a:t>
              </a:r>
              <a:endParaRPr lang="lv-LV" altLang="lv-LV" sz="1200">
                <a:solidFill>
                  <a:srgbClr val="1F497D"/>
                </a:solidFill>
              </a:endParaRPr>
            </a:p>
          </p:txBody>
        </p:sp>
        <p:sp>
          <p:nvSpPr>
            <p:cNvPr id="121875" name="AutoShape 17"/>
            <p:cNvSpPr>
              <a:spLocks noChangeArrowheads="1"/>
            </p:cNvSpPr>
            <p:nvPr/>
          </p:nvSpPr>
          <p:spPr bwMode="auto">
            <a:xfrm>
              <a:off x="2604730" y="2258972"/>
              <a:ext cx="5580919" cy="48704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000">
                  <a:srgbClr val="00ACC9"/>
                </a:gs>
                <a:gs pos="100000">
                  <a:srgbClr val="ABABBD"/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 smtClean="0">
                  <a:solidFill>
                    <a:prstClr val="white"/>
                  </a:solidFill>
                </a:rPr>
                <a:t>Banku finansējumu papildinošie:</a:t>
              </a:r>
              <a:r>
                <a:rPr lang="lv-LV" altLang="lv-LV" sz="1200" smtClean="0">
                  <a:solidFill>
                    <a:prstClr val="white"/>
                  </a:solidFill>
                </a:rPr>
                <a:t> </a:t>
              </a:r>
              <a:endParaRPr lang="lv-LV" altLang="lv-LV" sz="1200">
                <a:solidFill>
                  <a:prstClr val="white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>
                  <a:solidFill>
                    <a:srgbClr val="FFFFFF"/>
                  </a:solidFill>
                </a:rPr>
                <a:t>kredīta </a:t>
              </a:r>
              <a:r>
                <a:rPr lang="lv-LV" altLang="lv-LV" sz="1200" smtClean="0">
                  <a:solidFill>
                    <a:srgbClr val="FFFFFF"/>
                  </a:solidFill>
                </a:rPr>
                <a:t>garantijas, mezanīna aizdevums</a:t>
              </a:r>
              <a:endParaRPr lang="lv-LV" altLang="lv-LV" sz="1200">
                <a:solidFill>
                  <a:srgbClr val="FFFFFF"/>
                </a:solidFill>
              </a:endParaRPr>
            </a:p>
          </p:txBody>
        </p:sp>
        <p:sp>
          <p:nvSpPr>
            <p:cNvPr id="121877" name="AutoShape 19"/>
            <p:cNvSpPr>
              <a:spLocks noChangeArrowheads="1"/>
            </p:cNvSpPr>
            <p:nvPr/>
          </p:nvSpPr>
          <p:spPr bwMode="auto">
            <a:xfrm>
              <a:off x="4892287" y="1177116"/>
              <a:ext cx="3280466" cy="586447"/>
            </a:xfrm>
            <a:prstGeom prst="roundRect">
              <a:avLst>
                <a:gd name="adj" fmla="val 0"/>
              </a:avLst>
            </a:prstGeom>
            <a:solidFill>
              <a:srgbClr val="ABABBD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>
                  <a:solidFill>
                    <a:srgbClr val="1F497D"/>
                  </a:solidFill>
                </a:rPr>
                <a:t>Komercbankas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>
                  <a:solidFill>
                    <a:srgbClr val="1F497D"/>
                  </a:solidFill>
                </a:rPr>
                <a:t>(kredīti, līzings, faktorings)</a:t>
              </a:r>
            </a:p>
          </p:txBody>
        </p:sp>
        <p:sp>
          <p:nvSpPr>
            <p:cNvPr id="121878" name="AutoShape 17"/>
            <p:cNvSpPr>
              <a:spLocks noChangeArrowheads="1"/>
            </p:cNvSpPr>
            <p:nvPr/>
          </p:nvSpPr>
          <p:spPr bwMode="auto">
            <a:xfrm>
              <a:off x="3845553" y="1811286"/>
              <a:ext cx="3149131" cy="381738"/>
            </a:xfrm>
            <a:prstGeom prst="roundRect">
              <a:avLst>
                <a:gd name="adj" fmla="val 0"/>
              </a:avLst>
            </a:prstGeom>
            <a:solidFill>
              <a:srgbClr val="00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  <a:ea typeface="ヒラギノ角ゴ Pro W3" pitchFamily="122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lv-LV" altLang="lv-LV" sz="1200" b="1">
                  <a:solidFill>
                    <a:srgbClr val="FFFFFF"/>
                  </a:solidFill>
                </a:rPr>
                <a:t>Aizdevumi </a:t>
              </a:r>
              <a:r>
                <a:rPr lang="lv-LV" altLang="lv-LV" sz="1200" b="1" smtClean="0">
                  <a:solidFill>
                    <a:srgbClr val="FFFFFF"/>
                  </a:solidFill>
                </a:rPr>
                <a:t>MVU, lauksaimniekiem </a:t>
              </a:r>
              <a:endParaRPr lang="lv-LV" altLang="lv-LV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2812682" y="3138320"/>
            <a:ext cx="5152569" cy="368324"/>
          </a:xfrm>
          <a:prstGeom prst="roundRect">
            <a:avLst>
              <a:gd name="adj" fmla="val 0"/>
            </a:avLst>
          </a:prstGeom>
          <a:solidFill>
            <a:srgbClr val="00AC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200" b="1" smtClean="0">
                <a:solidFill>
                  <a:srgbClr val="FFFFFF"/>
                </a:solidFill>
              </a:rPr>
              <a:t>Eksporta kredītu garantijas</a:t>
            </a:r>
            <a:endParaRPr lang="lv-LV" altLang="lv-LV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23528" y="149224"/>
            <a:ext cx="6835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lv-LV" altLang="lv-LV" sz="2800" b="1" dirty="0" smtClean="0">
                <a:solidFill>
                  <a:srgbClr val="FFFFFF"/>
                </a:solidFill>
                <a:ea typeface="ヒラギノ角ゴ Pro W3" pitchFamily="122" charset="-128"/>
              </a:rPr>
              <a:t>Atbalsta risinājumi dažādās situācijās</a:t>
            </a:r>
            <a:endParaRPr lang="lv-LV" altLang="lv-LV" sz="2800" b="1" dirty="0">
              <a:solidFill>
                <a:srgbClr val="FFFFFF"/>
              </a:solidFill>
              <a:ea typeface="ヒラギノ角ゴ Pro W3" pitchFamily="12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1287"/>
          <a:stretch/>
        </p:blipFill>
        <p:spPr>
          <a:xfrm>
            <a:off x="135802" y="2067610"/>
            <a:ext cx="8890503" cy="27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51520" y="118596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800" b="1" smtClean="0">
                <a:solidFill>
                  <a:srgbClr val="FFFFFF"/>
                </a:solidFill>
              </a:rPr>
              <a:t>Priekšnosacījumi valsts atbalsta saņemšanai</a:t>
            </a: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1259632" y="1844825"/>
            <a:ext cx="7128792" cy="345638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ヒラギノ角ゴ Pro W3" pitchFamily="122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  <a:defRPr/>
            </a:pPr>
            <a:r>
              <a:rPr lang="lv-LV" altLang="lv-LV" sz="2400" b="1" cap="all" dirty="0" smtClean="0">
                <a:solidFill>
                  <a:srgbClr val="00467F"/>
                </a:solidFill>
                <a:cs typeface="Arial" pitchFamily="34" charset="0"/>
              </a:rPr>
              <a:t>Dzīvotspējīgs projekts:</a:t>
            </a:r>
          </a:p>
          <a:p>
            <a:pPr eaLnBrk="1" fontAlgn="base" hangingPunct="1">
              <a:spcBef>
                <a:spcPct val="0"/>
              </a:spcBef>
              <a:buFontTx/>
              <a:buNone/>
              <a:defRPr/>
            </a:pPr>
            <a:endParaRPr lang="lv-LV" altLang="lv-LV" sz="2400" b="1" dirty="0">
              <a:solidFill>
                <a:srgbClr val="00467F"/>
              </a:solidFill>
              <a:cs typeface="Arial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ts val="1800"/>
              </a:spcAft>
              <a:buFont typeface="Wingdings 2" panose="05020102010507070707" pitchFamily="18" charset="2"/>
              <a:buChar char=""/>
              <a:defRPr/>
            </a:pPr>
            <a:r>
              <a:rPr lang="lv-LV" altLang="lv-LV" sz="2400" b="1" dirty="0" smtClean="0">
                <a:solidFill>
                  <a:srgbClr val="00467F"/>
                </a:solidFill>
                <a:cs typeface="Arial" pitchFamily="34" charset="0"/>
              </a:rPr>
              <a:t>skaidrs biznesa koncepts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ts val="1800"/>
              </a:spcAft>
              <a:buFont typeface="Wingdings 2" panose="05020102010507070707" pitchFamily="18" charset="2"/>
              <a:buChar char=""/>
              <a:defRPr/>
            </a:pPr>
            <a:r>
              <a:rPr lang="lv-LV" altLang="lv-LV" sz="2400" b="1" dirty="0" smtClean="0">
                <a:solidFill>
                  <a:srgbClr val="00467F"/>
                </a:solidFill>
                <a:cs typeface="Arial" pitchFamily="34" charset="0"/>
              </a:rPr>
              <a:t>pamatota </a:t>
            </a:r>
            <a:r>
              <a:rPr lang="lv-LV" altLang="lv-LV" sz="2400" b="1" dirty="0">
                <a:solidFill>
                  <a:srgbClr val="00467F"/>
                </a:solidFill>
                <a:cs typeface="Arial" pitchFamily="34" charset="0"/>
              </a:rPr>
              <a:t>un rūpīgi plānota naudas plūsma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ts val="1800"/>
              </a:spcAft>
              <a:buFont typeface="Wingdings 2" panose="05020102010507070707" pitchFamily="18" charset="2"/>
              <a:buChar char=""/>
              <a:defRPr/>
            </a:pPr>
            <a:r>
              <a:rPr lang="lv-LV" altLang="lv-LV" sz="2400" b="1" dirty="0" smtClean="0">
                <a:solidFill>
                  <a:srgbClr val="00467F"/>
                </a:solidFill>
                <a:cs typeface="Arial" pitchFamily="34" charset="0"/>
              </a:rPr>
              <a:t>skaidrs mērķa tirgus</a:t>
            </a:r>
          </a:p>
          <a:p>
            <a:pPr marL="342900" indent="-342900" eaLnBrk="1" fontAlgn="base" hangingPunct="1">
              <a:spcBef>
                <a:spcPct val="0"/>
              </a:spcBef>
              <a:buFont typeface="Wingdings 2" panose="05020102010507070707" pitchFamily="18" charset="2"/>
              <a:buChar char=""/>
              <a:defRPr/>
            </a:pPr>
            <a:r>
              <a:rPr lang="lv-LV" altLang="lv-LV" sz="2400" b="1" dirty="0" smtClean="0">
                <a:solidFill>
                  <a:srgbClr val="00467F"/>
                </a:solidFill>
                <a:cs typeface="Arial" pitchFamily="34" charset="0"/>
              </a:rPr>
              <a:t>identificēti riski</a:t>
            </a:r>
          </a:p>
          <a:p>
            <a:pPr eaLnBrk="1" fontAlgn="base" hangingPunct="1">
              <a:spcBef>
                <a:spcPct val="0"/>
              </a:spcBef>
              <a:buFontTx/>
              <a:buNone/>
              <a:defRPr/>
            </a:pPr>
            <a:endParaRPr lang="lv-LV" altLang="lv-LV" sz="2400" b="1" dirty="0" smtClean="0">
              <a:solidFill>
                <a:srgbClr val="0046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683568" y="1340768"/>
            <a:ext cx="7770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4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</a:t>
            </a:r>
            <a:r>
              <a:rPr lang="lv-LV" altLang="lv-LV" sz="4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iešās kreditēšanas produkti</a:t>
            </a:r>
          </a:p>
        </p:txBody>
      </p:sp>
      <p:sp>
        <p:nvSpPr>
          <p:cNvPr id="80899" name="Content Placeholder 2"/>
          <p:cNvSpPr txBox="1">
            <a:spLocks/>
          </p:cNvSpPr>
          <p:nvPr/>
        </p:nvSpPr>
        <p:spPr bwMode="auto">
          <a:xfrm>
            <a:off x="325438" y="3001963"/>
            <a:ext cx="8229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457200"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endParaRPr lang="lv-LV" altLang="lv-LV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Box 1"/>
          <p:cNvSpPr txBox="1">
            <a:spLocks noChangeArrowheads="1"/>
          </p:cNvSpPr>
          <p:nvPr/>
        </p:nvSpPr>
        <p:spPr bwMode="auto">
          <a:xfrm>
            <a:off x="320675" y="149225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2400" b="1">
                <a:solidFill>
                  <a:srgbClr val="FFFFFF"/>
                </a:solidFill>
                <a:latin typeface="Century Gothic" pitchFamily="34" charset="0"/>
              </a:rPr>
              <a:t>Starta programma</a:t>
            </a:r>
            <a:endParaRPr lang="en-US" altLang="lv-LV" sz="24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3668" name="Text Placeholder 5"/>
          <p:cNvSpPr txBox="1">
            <a:spLocks/>
          </p:cNvSpPr>
          <p:nvPr/>
        </p:nvSpPr>
        <p:spPr bwMode="auto">
          <a:xfrm>
            <a:off x="395288" y="1254125"/>
            <a:ext cx="44513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2" charset="-128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000" dirty="0" smtClean="0">
                <a:solidFill>
                  <a:srgbClr val="003A6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altLang="lv-LV" sz="18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Aizdevums</a:t>
            </a:r>
            <a:endParaRPr lang="lv-LV" altLang="lv-LV" sz="18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No 2 000 līdz 150 </a:t>
            </a:r>
            <a:r>
              <a:rPr lang="lv-LV" altLang="lv-LV" sz="15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000 EUR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uz termiņu līdz 8 gadiem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8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0% līdzfinansējums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projektiem līdz  EUR 7 000, </a:t>
            </a:r>
            <a:b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</a:b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lielākiem projektiem– 10%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18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Procentu likme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Aizdevumi ar zemu procentu likmi </a:t>
            </a:r>
            <a:br>
              <a:rPr lang="lv-LV" altLang="lv-LV" sz="15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</a:br>
            <a:r>
              <a:rPr lang="lv-LV" altLang="lv-LV" sz="15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3-6% gadā </a:t>
            </a:r>
          </a:p>
          <a:p>
            <a:pPr marL="342900" indent="-342900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lv-LV" altLang="lv-LV" sz="18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Bez papildu ķīlas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aizdevumiem līdz EUR 25 000</a:t>
            </a:r>
          </a:p>
          <a:p>
            <a:pPr lvl="1" fontAlgn="base">
              <a:spcAft>
                <a:spcPct val="0"/>
              </a:spcAft>
              <a:buClr>
                <a:srgbClr val="00B4D1"/>
              </a:buClr>
              <a:buFont typeface="Century Gothic" panose="020B0502020202020204" pitchFamily="34" charset="0"/>
              <a:buChar char="−"/>
              <a:defRPr/>
            </a:pPr>
            <a:r>
              <a:rPr lang="lv-LV" altLang="lv-LV" sz="15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lielākiem aizdevumiem 135% no ķīlas vērtības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lv-LV" altLang="lv-LV" sz="1800" b="1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Nozaru loks - </a:t>
            </a:r>
            <a:r>
              <a:rPr lang="lv-LV" sz="1500" dirty="0">
                <a:solidFill>
                  <a:srgbClr val="1F497D"/>
                </a:solidFill>
                <a:latin typeface="Century Gothic" panose="020B0502020202020204" pitchFamily="34" charset="0"/>
              </a:rPr>
              <a:t>        plašs, </a:t>
            </a:r>
            <a:r>
              <a:rPr lang="lv-LV" sz="15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izņemot</a:t>
            </a:r>
            <a:r>
              <a:rPr lang="lv-LV" sz="1500" dirty="0">
                <a:solidFill>
                  <a:srgbClr val="1F497D"/>
                </a:solidFill>
                <a:latin typeface="Century Gothic" panose="020B0502020202020204" pitchFamily="34" charset="0"/>
              </a:rPr>
              <a:t>    </a:t>
            </a:r>
            <a:r>
              <a:rPr lang="lv-LV" sz="15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primāro lauksaimniecību</a:t>
            </a:r>
            <a:endParaRPr lang="lv-LV" sz="1500" b="1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00B4D1"/>
              </a:buClr>
              <a:buFont typeface="Arial" pitchFamily="34" charset="0"/>
              <a:buNone/>
              <a:defRPr/>
            </a:pPr>
            <a:r>
              <a:rPr lang="lv-LV" altLang="lv-LV" sz="1100" dirty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Nozaru ierobežojumi www.altum.lv</a:t>
            </a:r>
          </a:p>
          <a:p>
            <a:pPr marL="342900" indent="-342900" fontAlgn="base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lv-LV" altLang="lv-LV" sz="12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itchFamily="2" charset="2"/>
              <a:buNone/>
              <a:defRPr/>
            </a:pP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  <a:p>
            <a:pPr lvl="1" algn="r" fontAlgn="base">
              <a:spcAft>
                <a:spcPct val="0"/>
              </a:spcAft>
              <a:buClr>
                <a:srgbClr val="008040"/>
              </a:buClr>
              <a:buFont typeface="Wingdings" pitchFamily="2" charset="2"/>
              <a:buNone/>
              <a:defRPr/>
            </a:pPr>
            <a:r>
              <a:rPr lang="lv-LV" altLang="lv-LV" sz="1000" dirty="0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Nozaru ierobežojumi </a:t>
            </a:r>
            <a:r>
              <a:rPr lang="lv-LV" altLang="lv-LV" sz="1000" dirty="0" err="1" smtClean="0">
                <a:solidFill>
                  <a:srgbClr val="003A65"/>
                </a:solidFill>
                <a:latin typeface="Century Gothic" pitchFamily="34" charset="0"/>
                <a:cs typeface="Arial" pitchFamily="34" charset="0"/>
              </a:rPr>
              <a:t>www.altum.lv</a:t>
            </a:r>
            <a:endParaRPr lang="lv-LV" altLang="lv-LV" sz="1000" dirty="0" smtClean="0">
              <a:solidFill>
                <a:srgbClr val="003A65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269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5540375"/>
            <a:ext cx="22590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554163"/>
            <a:ext cx="3773487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30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9501</TotalTime>
  <Words>813</Words>
  <Application>Microsoft Office PowerPoint</Application>
  <PresentationFormat>On-screen Show (4:3)</PresentationFormat>
  <Paragraphs>210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2</vt:lpstr>
      <vt:lpstr>ヒラギノ角ゴ Pro W3</vt:lpstr>
      <vt:lpstr>1_Тема Office</vt:lpstr>
      <vt:lpstr>Тема Office</vt:lpstr>
      <vt:lpstr>11_Тема Office</vt:lpstr>
      <vt:lpstr>4_Office Theme</vt:lpstr>
      <vt:lpstr>3_Office Theme</vt:lpstr>
      <vt:lpstr>2_Office Theme</vt:lpstr>
      <vt:lpstr>2_Тема Office</vt:lpstr>
      <vt:lpstr>17_Office Theme</vt:lpstr>
      <vt:lpstr>10_Office Theme</vt:lpstr>
      <vt:lpstr>11_Office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lhzb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Plānotie jaunie riska kapitāla instrumenti</dc:title>
  <dc:creator>Kristīne Grauziņa</dc:creator>
  <cp:lastModifiedBy>Ira Jākobsone</cp:lastModifiedBy>
  <cp:revision>702</cp:revision>
  <cp:lastPrinted>2016-11-08T09:05:03Z</cp:lastPrinted>
  <dcterms:created xsi:type="dcterms:W3CDTF">2015-10-07T07:04:18Z</dcterms:created>
  <dcterms:modified xsi:type="dcterms:W3CDTF">2016-11-08T11:49:13Z</dcterms:modified>
</cp:coreProperties>
</file>