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256" r:id="rId3"/>
    <p:sldId id="257" r:id="rId4"/>
    <p:sldId id="258" r:id="rId5"/>
    <p:sldId id="259" r:id="rId6"/>
    <p:sldId id="277" r:id="rId7"/>
    <p:sldId id="275" r:id="rId8"/>
    <p:sldId id="281" r:id="rId9"/>
    <p:sldId id="279" r:id="rId10"/>
    <p:sldId id="282" r:id="rId11"/>
    <p:sldId id="284" r:id="rId12"/>
    <p:sldId id="285" r:id="rId13"/>
    <p:sldId id="286" r:id="rId14"/>
    <p:sldId id="290" r:id="rId15"/>
    <p:sldId id="291" r:id="rId16"/>
    <p:sldId id="288" r:id="rId17"/>
    <p:sldId id="287" r:id="rId18"/>
    <p:sldId id="292" r:id="rId19"/>
    <p:sldId id="293" r:id="rId20"/>
    <p:sldId id="294" r:id="rId21"/>
    <p:sldId id="289" r:id="rId22"/>
    <p:sldId id="295" r:id="rId23"/>
    <p:sldId id="272" r:id="rId24"/>
  </p:sldIdLst>
  <p:sldSz cx="9144000" cy="6858000" type="screen4x3"/>
  <p:notesSz cx="6797675" cy="987425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731" autoAdjust="0"/>
  </p:normalViewPr>
  <p:slideViewPr>
    <p:cSldViewPr>
      <p:cViewPr>
        <p:scale>
          <a:sx n="79" d="100"/>
          <a:sy n="79" d="100"/>
        </p:scale>
        <p:origin x="-1116"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DA8C2F90-C694-4993-A85B-D62C2BFF70EE}" type="datetimeFigureOut">
              <a:rPr lang="lv-LV" smtClean="0"/>
              <a:t>2016.11.08.</a:t>
            </a:fld>
            <a:endParaRPr lang="lv-LV"/>
          </a:p>
        </p:txBody>
      </p:sp>
      <p:sp>
        <p:nvSpPr>
          <p:cNvPr id="4" name="Kājenes vietturis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3A750E36-238B-4C06-96C8-C080359B8798}" type="slidenum">
              <a:rPr lang="lv-LV" smtClean="0"/>
              <a:t>‹#›</a:t>
            </a:fld>
            <a:endParaRPr lang="lv-LV"/>
          </a:p>
        </p:txBody>
      </p:sp>
    </p:spTree>
    <p:extLst>
      <p:ext uri="{BB962C8B-B14F-4D97-AF65-F5344CB8AC3E}">
        <p14:creationId xmlns:p14="http://schemas.microsoft.com/office/powerpoint/2010/main" val="423936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257FD0F0-ADE9-4049-AAE2-66B16F986E89}" type="datetimeFigureOut">
              <a:rPr lang="lv-LV" smtClean="0"/>
              <a:t>2016.11.08.</a:t>
            </a:fld>
            <a:endParaRPr lang="lv-LV"/>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3FA7F42B-0B1F-48B2-A00F-0772FF2C24DC}" type="slidenum">
              <a:rPr lang="lv-LV" smtClean="0"/>
              <a:t>‹#›</a:t>
            </a:fld>
            <a:endParaRPr lang="lv-LV"/>
          </a:p>
        </p:txBody>
      </p:sp>
    </p:spTree>
    <p:extLst>
      <p:ext uri="{BB962C8B-B14F-4D97-AF65-F5344CB8AC3E}">
        <p14:creationId xmlns:p14="http://schemas.microsoft.com/office/powerpoint/2010/main" val="296022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3FA7F42B-0B1F-48B2-A00F-0772FF2C24DC}" type="slidenum">
              <a:rPr lang="lv-LV" smtClean="0"/>
              <a:t>1</a:t>
            </a:fld>
            <a:endParaRPr lang="lv-LV"/>
          </a:p>
        </p:txBody>
      </p:sp>
    </p:spTree>
    <p:extLst>
      <p:ext uri="{BB962C8B-B14F-4D97-AF65-F5344CB8AC3E}">
        <p14:creationId xmlns:p14="http://schemas.microsoft.com/office/powerpoint/2010/main" val="2144390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ida attēla vietturis 1"/>
          <p:cNvSpPr>
            <a:spLocks noGrp="1" noRot="1" noChangeAspect="1" noTextEdit="1"/>
          </p:cNvSpPr>
          <p:nvPr>
            <p:ph type="sldImg"/>
          </p:nvPr>
        </p:nvSpPr>
        <p:spPr>
          <a:ln/>
        </p:spPr>
      </p:sp>
      <p:sp>
        <p:nvSpPr>
          <p:cNvPr id="28675" name="Piezīmju vietturi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smtClean="0"/>
          </a:p>
        </p:txBody>
      </p:sp>
      <p:sp>
        <p:nvSpPr>
          <p:cNvPr id="28676" name="Slaida numura vietturi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ECCE14-146A-4D92-80FA-6F83E3FA8013}" type="slidenum">
              <a:rPr lang="lv-LV" smtClean="0">
                <a:latin typeface="Times New Roman" pitchFamily="18" charset="0"/>
              </a:rPr>
              <a:pPr eaLnBrk="1" hangingPunct="1"/>
              <a:t>11</a:t>
            </a:fld>
            <a:endParaRPr lang="lv-LV"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aida attēla vietturis 1"/>
          <p:cNvSpPr>
            <a:spLocks noGrp="1" noRot="1" noChangeAspect="1" noTextEdit="1"/>
          </p:cNvSpPr>
          <p:nvPr>
            <p:ph type="sldImg"/>
          </p:nvPr>
        </p:nvSpPr>
        <p:spPr>
          <a:ln/>
        </p:spPr>
      </p:sp>
      <p:sp>
        <p:nvSpPr>
          <p:cNvPr id="29699" name="Piezīmju vietturi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smtClean="0"/>
          </a:p>
        </p:txBody>
      </p:sp>
      <p:sp>
        <p:nvSpPr>
          <p:cNvPr id="29700" name="Slaida numura vietturi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70FF1E-6295-42C1-9DA3-EFB75DEB8AD9}" type="slidenum">
              <a:rPr lang="lv-LV" smtClean="0">
                <a:latin typeface="Times New Roman" pitchFamily="18" charset="0"/>
              </a:rPr>
              <a:pPr eaLnBrk="1" hangingPunct="1"/>
              <a:t>12</a:t>
            </a:fld>
            <a:endParaRPr lang="lv-LV"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ida attēla vietturis 1"/>
          <p:cNvSpPr>
            <a:spLocks noGrp="1" noRot="1" noChangeAspect="1" noTextEdit="1"/>
          </p:cNvSpPr>
          <p:nvPr>
            <p:ph type="sldImg"/>
          </p:nvPr>
        </p:nvSpPr>
        <p:spPr>
          <a:ln/>
        </p:spPr>
      </p:sp>
      <p:sp>
        <p:nvSpPr>
          <p:cNvPr id="33795" name="Piezīmju vietturi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smtClean="0"/>
          </a:p>
        </p:txBody>
      </p:sp>
      <p:sp>
        <p:nvSpPr>
          <p:cNvPr id="33796" name="Slaida numura vietturi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BB485F-D44C-4E1E-A79D-0AFD9E7068DA}" type="slidenum">
              <a:rPr lang="lv-LV" smtClean="0">
                <a:latin typeface="Times New Roman" pitchFamily="18" charset="0"/>
              </a:rPr>
              <a:pPr eaLnBrk="1" hangingPunct="1"/>
              <a:t>15</a:t>
            </a:fld>
            <a:endParaRPr lang="lv-LV"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ida attēla vietturis 1"/>
          <p:cNvSpPr>
            <a:spLocks noGrp="1" noRot="1" noChangeAspect="1" noTextEdit="1"/>
          </p:cNvSpPr>
          <p:nvPr>
            <p:ph type="sldImg"/>
          </p:nvPr>
        </p:nvSpPr>
        <p:spPr>
          <a:ln/>
        </p:spPr>
      </p:sp>
      <p:sp>
        <p:nvSpPr>
          <p:cNvPr id="34819" name="Piezīmju vietturi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smtClean="0"/>
          </a:p>
        </p:txBody>
      </p:sp>
      <p:sp>
        <p:nvSpPr>
          <p:cNvPr id="34820" name="Slaida numura vietturi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5A8BC4-5AA6-451D-B6B4-2FE2C20F1D87}" type="slidenum">
              <a:rPr lang="lv-LV" smtClean="0">
                <a:latin typeface="Times New Roman" pitchFamily="18" charset="0"/>
              </a:rPr>
              <a:pPr eaLnBrk="1" hangingPunct="1"/>
              <a:t>16</a:t>
            </a:fld>
            <a:endParaRPr lang="lv-LV"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aida attēla vietturis 1"/>
          <p:cNvSpPr>
            <a:spLocks noGrp="1" noRot="1" noChangeAspect="1" noTextEdit="1"/>
          </p:cNvSpPr>
          <p:nvPr>
            <p:ph type="sldImg"/>
          </p:nvPr>
        </p:nvSpPr>
        <p:spPr>
          <a:ln/>
        </p:spPr>
      </p:sp>
      <p:sp>
        <p:nvSpPr>
          <p:cNvPr id="35843" name="Piezīmju vietturi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smtClean="0"/>
          </a:p>
        </p:txBody>
      </p:sp>
      <p:sp>
        <p:nvSpPr>
          <p:cNvPr id="35844" name="Slaida numura vietturi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369EF5-4723-4745-8BC6-04F316C45040}" type="slidenum">
              <a:rPr lang="lv-LV" smtClean="0">
                <a:latin typeface="Times New Roman" pitchFamily="18" charset="0"/>
              </a:rPr>
              <a:pPr eaLnBrk="1" hangingPunct="1"/>
              <a:t>20</a:t>
            </a:fld>
            <a:endParaRPr lang="lv-LV"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3FA7F42B-0B1F-48B2-A00F-0772FF2C24DC}" type="slidenum">
              <a:rPr lang="lv-LV" smtClean="0"/>
              <a:t>22</a:t>
            </a:fld>
            <a:endParaRPr lang="lv-LV"/>
          </a:p>
        </p:txBody>
      </p:sp>
    </p:spTree>
    <p:extLst>
      <p:ext uri="{BB962C8B-B14F-4D97-AF65-F5344CB8AC3E}">
        <p14:creationId xmlns:p14="http://schemas.microsoft.com/office/powerpoint/2010/main" val="4174484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3FA7F42B-0B1F-48B2-A00F-0772FF2C24DC}" type="slidenum">
              <a:rPr lang="lv-LV" smtClean="0"/>
              <a:t>2</a:t>
            </a:fld>
            <a:endParaRPr lang="lv-LV"/>
          </a:p>
        </p:txBody>
      </p:sp>
    </p:spTree>
    <p:extLst>
      <p:ext uri="{BB962C8B-B14F-4D97-AF65-F5344CB8AC3E}">
        <p14:creationId xmlns:p14="http://schemas.microsoft.com/office/powerpoint/2010/main" val="348482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3FA7F42B-0B1F-48B2-A00F-0772FF2C24DC}" type="slidenum">
              <a:rPr lang="lv-LV" smtClean="0"/>
              <a:t>3</a:t>
            </a:fld>
            <a:endParaRPr lang="lv-LV"/>
          </a:p>
        </p:txBody>
      </p:sp>
    </p:spTree>
    <p:extLst>
      <p:ext uri="{BB962C8B-B14F-4D97-AF65-F5344CB8AC3E}">
        <p14:creationId xmlns:p14="http://schemas.microsoft.com/office/powerpoint/2010/main" val="2464015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ru-RU" b="1" dirty="0" smtClean="0"/>
              <a:t>Планирование, координация и контроль развития Курземе в соответствии с </a:t>
            </a:r>
            <a:r>
              <a:rPr lang="ru-RU" dirty="0" smtClean="0"/>
              <a:t>основными принципы, цели и приоритеты, определенные в </a:t>
            </a:r>
            <a:r>
              <a:rPr lang="ru-RU" b="1" dirty="0" smtClean="0"/>
              <a:t>региональных документах по </a:t>
            </a:r>
            <a:r>
              <a:rPr lang="ru-RU" dirty="0" smtClean="0"/>
              <a:t>планированию;</a:t>
            </a:r>
            <a:endParaRPr lang="lv-LV" dirty="0" smtClean="0"/>
          </a:p>
          <a:p>
            <a:pPr marL="171450" indent="-171450">
              <a:buFont typeface="Arial" panose="020B0604020202020204" pitchFamily="34" charset="0"/>
              <a:buChar char="•"/>
            </a:pPr>
            <a:r>
              <a:rPr lang="ru-RU" b="1" dirty="0" smtClean="0"/>
              <a:t>Разработка стратегий </a:t>
            </a:r>
            <a:r>
              <a:rPr lang="ru-RU" dirty="0" smtClean="0"/>
              <a:t>развития секторального Курземе;</a:t>
            </a:r>
            <a:endParaRPr lang="lv-LV" dirty="0" smtClean="0"/>
          </a:p>
          <a:p>
            <a:pPr marL="171450" indent="-171450">
              <a:buFont typeface="Arial" panose="020B0604020202020204" pitchFamily="34" charset="0"/>
              <a:buChar char="•"/>
            </a:pPr>
            <a:r>
              <a:rPr lang="ru-RU" b="1" dirty="0" smtClean="0"/>
              <a:t>Представление интересов</a:t>
            </a:r>
            <a:r>
              <a:rPr lang="ru-RU" dirty="0" smtClean="0"/>
              <a:t> Курземе при Министерстве комиссий и Комитета;</a:t>
            </a:r>
            <a:endParaRPr lang="lv-LV" dirty="0" smtClean="0"/>
          </a:p>
          <a:p>
            <a:pPr marL="171450" indent="-171450">
              <a:buFont typeface="Arial" panose="020B0604020202020204" pitchFamily="34" charset="0"/>
              <a:buChar char="•"/>
            </a:pPr>
            <a:r>
              <a:rPr lang="ru-RU" b="1" dirty="0" smtClean="0"/>
              <a:t>Координация сотрудничества </a:t>
            </a:r>
            <a:r>
              <a:rPr lang="ru-RU" dirty="0" smtClean="0"/>
              <a:t>между, государственного управления и муниципальных учреждений в Курземе;</a:t>
            </a:r>
            <a:endParaRPr lang="lv-LV" dirty="0" smtClean="0"/>
          </a:p>
          <a:p>
            <a:pPr marL="171450" indent="-171450">
              <a:buFont typeface="Arial" panose="020B0604020202020204" pitchFamily="34" charset="0"/>
              <a:buChar char="•"/>
            </a:pPr>
            <a:r>
              <a:rPr lang="ru-RU" dirty="0" smtClean="0"/>
              <a:t>Оценка взаимной совместимости планирования развития документов регионального и местного уровня и их соответствие требований нормативных актов, связанному с ним вопросу соответствующих международных договоров;</a:t>
            </a:r>
            <a:endParaRPr lang="lv-LV" dirty="0" smtClean="0"/>
          </a:p>
          <a:p>
            <a:pPr marL="171450" indent="-171450">
              <a:buFont typeface="Arial" panose="020B0604020202020204" pitchFamily="34" charset="0"/>
              <a:buChar char="•"/>
            </a:pPr>
            <a:r>
              <a:rPr lang="ru-RU" b="1" dirty="0" smtClean="0"/>
              <a:t>Распространение информации и предоставление консультаций </a:t>
            </a:r>
            <a:r>
              <a:rPr lang="ru-RU" dirty="0" smtClean="0"/>
              <a:t>муниципальных образований по сбору средств растет и реализации проектов;</a:t>
            </a:r>
            <a:endParaRPr lang="lv-LV" dirty="0" smtClean="0"/>
          </a:p>
          <a:p>
            <a:pPr marL="171450" indent="-171450">
              <a:buFont typeface="Arial" panose="020B0604020202020204" pitchFamily="34" charset="0"/>
              <a:buChar char="•"/>
            </a:pPr>
            <a:r>
              <a:rPr lang="ru-RU" b="1" dirty="0" smtClean="0"/>
              <a:t>поддержка предпринимательства в регионе Курземе</a:t>
            </a:r>
            <a:endParaRPr lang="lv-LV" b="1" dirty="0" smtClean="0"/>
          </a:p>
          <a:p>
            <a:pPr marL="171450" indent="-171450">
              <a:buFont typeface="Arial" panose="020B0604020202020204" pitchFamily="34" charset="0"/>
              <a:buChar char="•"/>
            </a:pPr>
            <a:r>
              <a:rPr lang="ru-RU" b="1" dirty="0" smtClean="0"/>
              <a:t>Организация функции общественного транспорта </a:t>
            </a:r>
            <a:r>
              <a:rPr lang="ru-RU" dirty="0" smtClean="0"/>
              <a:t>в пределах сети местных и региональных маршрутах в регионе Курземе;</a:t>
            </a:r>
            <a:endParaRPr lang="lv-LV" dirty="0" smtClean="0"/>
          </a:p>
          <a:p>
            <a:pPr marL="171450" indent="-171450">
              <a:buFont typeface="Arial" panose="020B0604020202020204" pitchFamily="34" charset="0"/>
              <a:buChar char="•"/>
            </a:pPr>
            <a:r>
              <a:rPr lang="ru-RU" b="1" dirty="0" smtClean="0"/>
              <a:t>Идентификация проектов регионального значения</a:t>
            </a:r>
            <a:r>
              <a:rPr lang="ru-RU" dirty="0" smtClean="0"/>
              <a:t>, подготовка проектов для финансирования из различных источников финансовой;</a:t>
            </a:r>
            <a:endParaRPr lang="lv-LV" dirty="0" smtClean="0"/>
          </a:p>
        </p:txBody>
      </p:sp>
      <p:sp>
        <p:nvSpPr>
          <p:cNvPr id="4" name="Slide Number Placeholder 3"/>
          <p:cNvSpPr>
            <a:spLocks noGrp="1"/>
          </p:cNvSpPr>
          <p:nvPr>
            <p:ph type="sldNum" sz="quarter" idx="10"/>
          </p:nvPr>
        </p:nvSpPr>
        <p:spPr/>
        <p:txBody>
          <a:bodyPr/>
          <a:lstStyle/>
          <a:p>
            <a:fld id="{3FA7F42B-0B1F-48B2-A00F-0772FF2C24DC}" type="slidenum">
              <a:rPr lang="lv-LV" smtClean="0"/>
              <a:t>4</a:t>
            </a:fld>
            <a:endParaRPr lang="lv-LV"/>
          </a:p>
        </p:txBody>
      </p:sp>
    </p:spTree>
    <p:extLst>
      <p:ext uri="{BB962C8B-B14F-4D97-AF65-F5344CB8AC3E}">
        <p14:creationId xmlns:p14="http://schemas.microsoft.com/office/powerpoint/2010/main" val="2111212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3FA7F42B-0B1F-48B2-A00F-0772FF2C24DC}" type="slidenum">
              <a:rPr lang="lv-LV" smtClean="0"/>
              <a:t>5</a:t>
            </a:fld>
            <a:endParaRPr lang="lv-LV"/>
          </a:p>
        </p:txBody>
      </p:sp>
    </p:spTree>
    <p:extLst>
      <p:ext uri="{BB962C8B-B14F-4D97-AF65-F5344CB8AC3E}">
        <p14:creationId xmlns:p14="http://schemas.microsoft.com/office/powerpoint/2010/main" val="2731643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ru-RU" dirty="0" smtClean="0"/>
              <a:t>Богатое культурное наследие</a:t>
            </a:r>
          </a:p>
          <a:p>
            <a:pPr marL="171450" indent="-171450">
              <a:buFont typeface="Arial" panose="020B0604020202020204" pitchFamily="34" charset="0"/>
              <a:buChar char="•"/>
            </a:pPr>
            <a:r>
              <a:rPr lang="ru-RU" dirty="0" smtClean="0"/>
              <a:t>Трансъевропейской транспортной сети (TEN-T) особенность - большой порт, дороги, железные дороги, аэропорты</a:t>
            </a:r>
          </a:p>
          <a:p>
            <a:pPr marL="171450" indent="-171450">
              <a:buFont typeface="Arial" panose="020B0604020202020204" pitchFamily="34" charset="0"/>
              <a:buChar char="•"/>
            </a:pPr>
            <a:r>
              <a:rPr lang="ru-RU" dirty="0" smtClean="0"/>
              <a:t>Малый порт - яхтенный туризм, рыбалка, грузовые перевозки</a:t>
            </a:r>
            <a:endParaRPr lang="lv-LV" dirty="0" smtClean="0"/>
          </a:p>
          <a:p>
            <a:pPr marL="171450" indent="-171450">
              <a:buFont typeface="Arial" panose="020B0604020202020204" pitchFamily="34" charset="0"/>
              <a:buChar char="•"/>
            </a:pPr>
            <a:endParaRPr lang="ru-RU" dirty="0" smtClean="0"/>
          </a:p>
          <a:p>
            <a:pPr marL="628650" lvl="1" indent="-171450">
              <a:buFont typeface="Arial" panose="020B0604020202020204" pitchFamily="34" charset="0"/>
              <a:buChar char="•"/>
            </a:pPr>
            <a:r>
              <a:rPr lang="ru-RU" dirty="0" smtClean="0"/>
              <a:t>Основные секторы:</a:t>
            </a:r>
          </a:p>
          <a:p>
            <a:pPr marL="171450" indent="-171450">
              <a:buFont typeface="Arial" panose="020B0604020202020204" pitchFamily="34" charset="0"/>
              <a:buChar char="•"/>
            </a:pPr>
            <a:r>
              <a:rPr lang="ru-RU" dirty="0" smtClean="0"/>
              <a:t> транспорт и логистика</a:t>
            </a:r>
          </a:p>
          <a:p>
            <a:pPr marL="171450" indent="-171450">
              <a:buFont typeface="Arial" panose="020B0604020202020204" pitchFamily="34" charset="0"/>
              <a:buChar char="•"/>
            </a:pPr>
            <a:r>
              <a:rPr lang="ru-RU" dirty="0" smtClean="0"/>
              <a:t> обработка древесины</a:t>
            </a:r>
          </a:p>
          <a:p>
            <a:pPr marL="171450" indent="-171450">
              <a:buFont typeface="Arial" panose="020B0604020202020204" pitchFamily="34" charset="0"/>
              <a:buChar char="•"/>
            </a:pPr>
            <a:r>
              <a:rPr lang="ru-RU" dirty="0" smtClean="0"/>
              <a:t> обработка металла</a:t>
            </a:r>
          </a:p>
          <a:p>
            <a:pPr marL="171450" indent="-171450">
              <a:buFont typeface="Arial" panose="020B0604020202020204" pitchFamily="34" charset="0"/>
              <a:buChar char="•"/>
            </a:pPr>
            <a:r>
              <a:rPr lang="ru-RU" dirty="0" smtClean="0"/>
              <a:t> сельское хозяйство</a:t>
            </a:r>
            <a:endParaRPr lang="lv-LV" dirty="0" smtClean="0"/>
          </a:p>
          <a:p>
            <a:pPr marL="171450" indent="-171450">
              <a:buFont typeface="Arial" panose="020B0604020202020204" pitchFamily="34" charset="0"/>
              <a:buChar char="•"/>
            </a:pPr>
            <a:r>
              <a:rPr lang="ru-RU" dirty="0" smtClean="0"/>
              <a:t>продуктов питания и одежды производства</a:t>
            </a:r>
            <a:endParaRPr lang="lv-LV" dirty="0" smtClean="0"/>
          </a:p>
          <a:p>
            <a:pPr marL="171450" indent="-171450">
              <a:buFont typeface="Arial" panose="020B0604020202020204" pitchFamily="34" charset="0"/>
              <a:buChar char="•"/>
            </a:pPr>
            <a:r>
              <a:rPr lang="ru-RU" dirty="0" smtClean="0"/>
              <a:t>Рыболовство</a:t>
            </a:r>
            <a:endParaRPr lang="lv-LV" dirty="0" smtClean="0"/>
          </a:p>
          <a:p>
            <a:pPr marL="171450" indent="-171450">
              <a:buFont typeface="Arial" panose="020B0604020202020204" pitchFamily="34" charset="0"/>
              <a:buChar char="•"/>
            </a:pPr>
            <a:r>
              <a:rPr lang="ru-RU" dirty="0" smtClean="0"/>
              <a:t>Туристов.</a:t>
            </a:r>
            <a:endParaRPr lang="lv-LV" dirty="0"/>
          </a:p>
        </p:txBody>
      </p:sp>
      <p:sp>
        <p:nvSpPr>
          <p:cNvPr id="4" name="Slide Number Placeholder 3"/>
          <p:cNvSpPr>
            <a:spLocks noGrp="1"/>
          </p:cNvSpPr>
          <p:nvPr>
            <p:ph type="sldNum" sz="quarter" idx="10"/>
          </p:nvPr>
        </p:nvSpPr>
        <p:spPr/>
        <p:txBody>
          <a:bodyPr/>
          <a:lstStyle/>
          <a:p>
            <a:fld id="{3FA7F42B-0B1F-48B2-A00F-0772FF2C24DC}" type="slidenum">
              <a:rPr lang="lv-LV" smtClean="0"/>
              <a:t>6</a:t>
            </a:fld>
            <a:endParaRPr lang="lv-LV"/>
          </a:p>
        </p:txBody>
      </p:sp>
    </p:spTree>
    <p:extLst>
      <p:ext uri="{BB962C8B-B14F-4D97-AF65-F5344CB8AC3E}">
        <p14:creationId xmlns:p14="http://schemas.microsoft.com/office/powerpoint/2010/main" val="2642141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aida attēla vietturis 1"/>
          <p:cNvSpPr>
            <a:spLocks noGrp="1" noRot="1" noChangeAspect="1" noTextEdit="1"/>
          </p:cNvSpPr>
          <p:nvPr>
            <p:ph type="sldImg"/>
          </p:nvPr>
        </p:nvSpPr>
        <p:spPr>
          <a:ln/>
        </p:spPr>
      </p:sp>
      <p:sp>
        <p:nvSpPr>
          <p:cNvPr id="25603" name="Piezīmju vietturi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smtClean="0"/>
          </a:p>
        </p:txBody>
      </p:sp>
      <p:sp>
        <p:nvSpPr>
          <p:cNvPr id="25604" name="Slaida numura vietturi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04B344-F187-4038-A96D-0CEE1A9C2483}" type="slidenum">
              <a:rPr lang="lv-LV" smtClean="0">
                <a:latin typeface="Times New Roman" pitchFamily="18" charset="0"/>
              </a:rPr>
              <a:pPr eaLnBrk="1" hangingPunct="1"/>
              <a:t>7</a:t>
            </a:fld>
            <a:endParaRPr lang="lv-LV"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aida attēla vietturis 1"/>
          <p:cNvSpPr>
            <a:spLocks noGrp="1" noRot="1" noChangeAspect="1" noTextEdit="1"/>
          </p:cNvSpPr>
          <p:nvPr>
            <p:ph type="sldImg"/>
          </p:nvPr>
        </p:nvSpPr>
        <p:spPr>
          <a:ln/>
        </p:spPr>
      </p:sp>
      <p:sp>
        <p:nvSpPr>
          <p:cNvPr id="26627" name="Piezīmju vietturi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smtClean="0"/>
          </a:p>
        </p:txBody>
      </p:sp>
      <p:sp>
        <p:nvSpPr>
          <p:cNvPr id="26628" name="Slaida numura vietturi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DB8865-FAF8-4E45-BE3B-8ABF37568C0A}" type="slidenum">
              <a:rPr lang="lv-LV" smtClean="0">
                <a:latin typeface="Times New Roman" pitchFamily="18" charset="0"/>
              </a:rPr>
              <a:pPr eaLnBrk="1" hangingPunct="1"/>
              <a:t>9</a:t>
            </a:fld>
            <a:endParaRPr lang="lv-LV"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ida attēla vietturis 1"/>
          <p:cNvSpPr>
            <a:spLocks noGrp="1" noRot="1" noChangeAspect="1" noTextEdit="1"/>
          </p:cNvSpPr>
          <p:nvPr>
            <p:ph type="sldImg"/>
          </p:nvPr>
        </p:nvSpPr>
        <p:spPr>
          <a:ln/>
        </p:spPr>
      </p:sp>
      <p:sp>
        <p:nvSpPr>
          <p:cNvPr id="27651" name="Piezīmju vietturi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smtClean="0"/>
          </a:p>
        </p:txBody>
      </p:sp>
      <p:sp>
        <p:nvSpPr>
          <p:cNvPr id="27652" name="Slaida numura vietturi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1ED0B9-9C79-451C-8D01-E522729B7D81}" type="slidenum">
              <a:rPr lang="lv-LV" smtClean="0">
                <a:latin typeface="Times New Roman" pitchFamily="18" charset="0"/>
              </a:rPr>
              <a:pPr eaLnBrk="1" hangingPunct="1"/>
              <a:t>10</a:t>
            </a:fld>
            <a:endParaRPr lang="lv-LV"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3AB1CD1F-BEA2-4B4F-9AB3-588F2D9ACD3F}" type="datetimeFigureOut">
              <a:rPr lang="lv-LV" smtClean="0"/>
              <a:t>2016.11.08.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1BBDA59-65A3-4BD9-A347-FC1D1F2028C4}" type="slidenum">
              <a:rPr lang="lv-LV" smtClean="0"/>
              <a:t>‹#›</a:t>
            </a:fld>
            <a:endParaRPr lang="lv-LV"/>
          </a:p>
        </p:txBody>
      </p:sp>
    </p:spTree>
    <p:extLst>
      <p:ext uri="{BB962C8B-B14F-4D97-AF65-F5344CB8AC3E}">
        <p14:creationId xmlns:p14="http://schemas.microsoft.com/office/powerpoint/2010/main" val="169828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3AB1CD1F-BEA2-4B4F-9AB3-588F2D9ACD3F}" type="datetimeFigureOut">
              <a:rPr lang="lv-LV" smtClean="0"/>
              <a:t>2016.11.08.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1BBDA59-65A3-4BD9-A347-FC1D1F2028C4}" type="slidenum">
              <a:rPr lang="lv-LV" smtClean="0"/>
              <a:t>‹#›</a:t>
            </a:fld>
            <a:endParaRPr lang="lv-LV"/>
          </a:p>
        </p:txBody>
      </p:sp>
    </p:spTree>
    <p:extLst>
      <p:ext uri="{BB962C8B-B14F-4D97-AF65-F5344CB8AC3E}">
        <p14:creationId xmlns:p14="http://schemas.microsoft.com/office/powerpoint/2010/main" val="35699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3AB1CD1F-BEA2-4B4F-9AB3-588F2D9ACD3F}" type="datetimeFigureOut">
              <a:rPr lang="lv-LV" smtClean="0"/>
              <a:t>2016.11.08.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1BBDA59-65A3-4BD9-A347-FC1D1F2028C4}" type="slidenum">
              <a:rPr lang="lv-LV" smtClean="0"/>
              <a:t>‹#›</a:t>
            </a:fld>
            <a:endParaRPr lang="lv-LV"/>
          </a:p>
        </p:txBody>
      </p:sp>
    </p:spTree>
    <p:extLst>
      <p:ext uri="{BB962C8B-B14F-4D97-AF65-F5344CB8AC3E}">
        <p14:creationId xmlns:p14="http://schemas.microsoft.com/office/powerpoint/2010/main" val="1017903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E21DA5E4-A9FC-4FDE-8520-6282DEAA8329}" type="slidenum">
              <a:rPr lang="lv-LV"/>
              <a:pPr>
                <a:defRPr/>
              </a:pPr>
              <a:t>‹#›</a:t>
            </a:fld>
            <a:endParaRPr lang="lv-LV"/>
          </a:p>
        </p:txBody>
      </p:sp>
    </p:spTree>
    <p:extLst>
      <p:ext uri="{BB962C8B-B14F-4D97-AF65-F5344CB8AC3E}">
        <p14:creationId xmlns:p14="http://schemas.microsoft.com/office/powerpoint/2010/main" val="1905492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E17E8EC8-FEF2-4498-99E8-6AC95A86A66F}" type="slidenum">
              <a:rPr lang="lv-LV"/>
              <a:pPr>
                <a:defRPr/>
              </a:pPr>
              <a:t>‹#›</a:t>
            </a:fld>
            <a:endParaRPr lang="lv-LV"/>
          </a:p>
        </p:txBody>
      </p:sp>
    </p:spTree>
    <p:extLst>
      <p:ext uri="{BB962C8B-B14F-4D97-AF65-F5344CB8AC3E}">
        <p14:creationId xmlns:p14="http://schemas.microsoft.com/office/powerpoint/2010/main" val="2369561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AAE78DED-992A-4EF7-9B63-FEEF4A35EC4E}" type="slidenum">
              <a:rPr lang="lv-LV"/>
              <a:pPr>
                <a:defRPr/>
              </a:pPr>
              <a:t>‹#›</a:t>
            </a:fld>
            <a:endParaRPr lang="lv-LV"/>
          </a:p>
        </p:txBody>
      </p:sp>
    </p:spTree>
    <p:extLst>
      <p:ext uri="{BB962C8B-B14F-4D97-AF65-F5344CB8AC3E}">
        <p14:creationId xmlns:p14="http://schemas.microsoft.com/office/powerpoint/2010/main" val="3081479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316C101B-BBC0-4AFF-8FA3-0BF95C312C3E}" type="slidenum">
              <a:rPr lang="lv-LV"/>
              <a:pPr>
                <a:defRPr/>
              </a:pPr>
              <a:t>‹#›</a:t>
            </a:fld>
            <a:endParaRPr lang="lv-LV"/>
          </a:p>
        </p:txBody>
      </p:sp>
    </p:spTree>
    <p:extLst>
      <p:ext uri="{BB962C8B-B14F-4D97-AF65-F5344CB8AC3E}">
        <p14:creationId xmlns:p14="http://schemas.microsoft.com/office/powerpoint/2010/main" val="3857845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Rectangle 4"/>
          <p:cNvSpPr>
            <a:spLocks noGrp="1" noChangeArrowheads="1"/>
          </p:cNvSpPr>
          <p:nvPr>
            <p:ph type="dt" sz="half" idx="10"/>
          </p:nvPr>
        </p:nvSpPr>
        <p:spPr>
          <a:ln/>
        </p:spPr>
        <p:txBody>
          <a:bodyPr/>
          <a:lstStyle>
            <a:lvl1pPr>
              <a:defRPr/>
            </a:lvl1pPr>
          </a:lstStyle>
          <a:p>
            <a:pPr>
              <a:defRPr/>
            </a:pPr>
            <a:endParaRPr lang="lv-LV"/>
          </a:p>
        </p:txBody>
      </p:sp>
      <p:sp>
        <p:nvSpPr>
          <p:cNvPr id="8" name="Rectangle 5"/>
          <p:cNvSpPr>
            <a:spLocks noGrp="1" noChangeArrowheads="1"/>
          </p:cNvSpPr>
          <p:nvPr>
            <p:ph type="ftr" sz="quarter" idx="11"/>
          </p:nvPr>
        </p:nvSpPr>
        <p:spPr>
          <a:ln/>
        </p:spPr>
        <p:txBody>
          <a:bodyPr/>
          <a:lstStyle>
            <a:lvl1pPr>
              <a:defRPr/>
            </a:lvl1pPr>
          </a:lstStyle>
          <a:p>
            <a:pPr>
              <a:defRPr/>
            </a:pPr>
            <a:endParaRPr lang="lv-LV"/>
          </a:p>
        </p:txBody>
      </p:sp>
      <p:sp>
        <p:nvSpPr>
          <p:cNvPr id="9" name="Rectangle 6"/>
          <p:cNvSpPr>
            <a:spLocks noGrp="1" noChangeArrowheads="1"/>
          </p:cNvSpPr>
          <p:nvPr>
            <p:ph type="sldNum" sz="quarter" idx="12"/>
          </p:nvPr>
        </p:nvSpPr>
        <p:spPr>
          <a:ln/>
        </p:spPr>
        <p:txBody>
          <a:bodyPr/>
          <a:lstStyle>
            <a:lvl1pPr>
              <a:defRPr/>
            </a:lvl1pPr>
          </a:lstStyle>
          <a:p>
            <a:pPr>
              <a:defRPr/>
            </a:pPr>
            <a:fld id="{5A644CE6-1D61-4CB1-AF00-BC21A010296D}" type="slidenum">
              <a:rPr lang="lv-LV"/>
              <a:pPr>
                <a:defRPr/>
              </a:pPr>
              <a:t>‹#›</a:t>
            </a:fld>
            <a:endParaRPr lang="lv-LV"/>
          </a:p>
        </p:txBody>
      </p:sp>
    </p:spTree>
    <p:extLst>
      <p:ext uri="{BB962C8B-B14F-4D97-AF65-F5344CB8AC3E}">
        <p14:creationId xmlns:p14="http://schemas.microsoft.com/office/powerpoint/2010/main" val="271470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Rectangle 4"/>
          <p:cNvSpPr>
            <a:spLocks noGrp="1" noChangeArrowheads="1"/>
          </p:cNvSpPr>
          <p:nvPr>
            <p:ph type="dt" sz="half" idx="10"/>
          </p:nvPr>
        </p:nvSpPr>
        <p:spPr>
          <a:ln/>
        </p:spPr>
        <p:txBody>
          <a:bodyPr/>
          <a:lstStyle>
            <a:lvl1pPr>
              <a:defRPr/>
            </a:lvl1pPr>
          </a:lstStyle>
          <a:p>
            <a:pPr>
              <a:defRPr/>
            </a:pPr>
            <a:endParaRPr lang="lv-LV"/>
          </a:p>
        </p:txBody>
      </p:sp>
      <p:sp>
        <p:nvSpPr>
          <p:cNvPr id="4" name="Rectangle 5"/>
          <p:cNvSpPr>
            <a:spLocks noGrp="1" noChangeArrowheads="1"/>
          </p:cNvSpPr>
          <p:nvPr>
            <p:ph type="ftr" sz="quarter" idx="11"/>
          </p:nvPr>
        </p:nvSpPr>
        <p:spPr>
          <a:ln/>
        </p:spPr>
        <p:txBody>
          <a:bodyPr/>
          <a:lstStyle>
            <a:lvl1pPr>
              <a:defRPr/>
            </a:lvl1pPr>
          </a:lstStyle>
          <a:p>
            <a:pPr>
              <a:defRPr/>
            </a:pPr>
            <a:endParaRPr lang="lv-LV"/>
          </a:p>
        </p:txBody>
      </p:sp>
      <p:sp>
        <p:nvSpPr>
          <p:cNvPr id="5" name="Rectangle 6"/>
          <p:cNvSpPr>
            <a:spLocks noGrp="1" noChangeArrowheads="1"/>
          </p:cNvSpPr>
          <p:nvPr>
            <p:ph type="sldNum" sz="quarter" idx="12"/>
          </p:nvPr>
        </p:nvSpPr>
        <p:spPr>
          <a:ln/>
        </p:spPr>
        <p:txBody>
          <a:bodyPr/>
          <a:lstStyle>
            <a:lvl1pPr>
              <a:defRPr/>
            </a:lvl1pPr>
          </a:lstStyle>
          <a:p>
            <a:pPr>
              <a:defRPr/>
            </a:pPr>
            <a:fld id="{6C52C0FA-522A-4586-9208-A7871B8A35D4}" type="slidenum">
              <a:rPr lang="lv-LV"/>
              <a:pPr>
                <a:defRPr/>
              </a:pPr>
              <a:t>‹#›</a:t>
            </a:fld>
            <a:endParaRPr lang="lv-LV"/>
          </a:p>
        </p:txBody>
      </p:sp>
    </p:spTree>
    <p:extLst>
      <p:ext uri="{BB962C8B-B14F-4D97-AF65-F5344CB8AC3E}">
        <p14:creationId xmlns:p14="http://schemas.microsoft.com/office/powerpoint/2010/main" val="3105647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lv-LV"/>
          </a:p>
        </p:txBody>
      </p:sp>
      <p:sp>
        <p:nvSpPr>
          <p:cNvPr id="3" name="Rectangle 5"/>
          <p:cNvSpPr>
            <a:spLocks noGrp="1" noChangeArrowheads="1"/>
          </p:cNvSpPr>
          <p:nvPr>
            <p:ph type="ftr" sz="quarter" idx="11"/>
          </p:nvPr>
        </p:nvSpPr>
        <p:spPr>
          <a:ln/>
        </p:spPr>
        <p:txBody>
          <a:bodyPr/>
          <a:lstStyle>
            <a:lvl1pPr>
              <a:defRPr/>
            </a:lvl1pPr>
          </a:lstStyle>
          <a:p>
            <a:pPr>
              <a:defRPr/>
            </a:pPr>
            <a:endParaRPr lang="lv-LV"/>
          </a:p>
        </p:txBody>
      </p:sp>
      <p:sp>
        <p:nvSpPr>
          <p:cNvPr id="4" name="Rectangle 6"/>
          <p:cNvSpPr>
            <a:spLocks noGrp="1" noChangeArrowheads="1"/>
          </p:cNvSpPr>
          <p:nvPr>
            <p:ph type="sldNum" sz="quarter" idx="12"/>
          </p:nvPr>
        </p:nvSpPr>
        <p:spPr>
          <a:ln/>
        </p:spPr>
        <p:txBody>
          <a:bodyPr/>
          <a:lstStyle>
            <a:lvl1pPr>
              <a:defRPr/>
            </a:lvl1pPr>
          </a:lstStyle>
          <a:p>
            <a:pPr>
              <a:defRPr/>
            </a:pPr>
            <a:fld id="{8EDAEDC5-13EA-4448-8EDD-608F82EB3057}" type="slidenum">
              <a:rPr lang="lv-LV"/>
              <a:pPr>
                <a:defRPr/>
              </a:pPr>
              <a:t>‹#›</a:t>
            </a:fld>
            <a:endParaRPr lang="lv-LV"/>
          </a:p>
        </p:txBody>
      </p:sp>
    </p:spTree>
    <p:extLst>
      <p:ext uri="{BB962C8B-B14F-4D97-AF65-F5344CB8AC3E}">
        <p14:creationId xmlns:p14="http://schemas.microsoft.com/office/powerpoint/2010/main" val="842502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FE48D2A7-561B-49D3-9ADA-3A24517A0BFB}" type="slidenum">
              <a:rPr lang="lv-LV"/>
              <a:pPr>
                <a:defRPr/>
              </a:pPr>
              <a:t>‹#›</a:t>
            </a:fld>
            <a:endParaRPr lang="lv-LV"/>
          </a:p>
        </p:txBody>
      </p:sp>
    </p:spTree>
    <p:extLst>
      <p:ext uri="{BB962C8B-B14F-4D97-AF65-F5344CB8AC3E}">
        <p14:creationId xmlns:p14="http://schemas.microsoft.com/office/powerpoint/2010/main" val="154236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3AB1CD1F-BEA2-4B4F-9AB3-588F2D9ACD3F}" type="datetimeFigureOut">
              <a:rPr lang="lv-LV" smtClean="0"/>
              <a:t>2016.11.08.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1BBDA59-65A3-4BD9-A347-FC1D1F2028C4}" type="slidenum">
              <a:rPr lang="lv-LV" smtClean="0"/>
              <a:t>‹#›</a:t>
            </a:fld>
            <a:endParaRPr lang="lv-LV"/>
          </a:p>
        </p:txBody>
      </p:sp>
    </p:spTree>
    <p:extLst>
      <p:ext uri="{BB962C8B-B14F-4D97-AF65-F5344CB8AC3E}">
        <p14:creationId xmlns:p14="http://schemas.microsoft.com/office/powerpoint/2010/main" val="1054361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942E0556-3C30-4C89-9476-9366D5474B54}" type="slidenum">
              <a:rPr lang="lv-LV"/>
              <a:pPr>
                <a:defRPr/>
              </a:pPr>
              <a:t>‹#›</a:t>
            </a:fld>
            <a:endParaRPr lang="lv-LV"/>
          </a:p>
        </p:txBody>
      </p:sp>
    </p:spTree>
    <p:extLst>
      <p:ext uri="{BB962C8B-B14F-4D97-AF65-F5344CB8AC3E}">
        <p14:creationId xmlns:p14="http://schemas.microsoft.com/office/powerpoint/2010/main" val="376148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875D3DE6-60BE-4E2F-94C3-3880B917D986}" type="slidenum">
              <a:rPr lang="lv-LV"/>
              <a:pPr>
                <a:defRPr/>
              </a:pPr>
              <a:t>‹#›</a:t>
            </a:fld>
            <a:endParaRPr lang="lv-LV"/>
          </a:p>
        </p:txBody>
      </p:sp>
    </p:spTree>
    <p:extLst>
      <p:ext uri="{BB962C8B-B14F-4D97-AF65-F5344CB8AC3E}">
        <p14:creationId xmlns:p14="http://schemas.microsoft.com/office/powerpoint/2010/main" val="2475359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E2B63BB6-16B1-4529-9048-31796BDAF448}" type="slidenum">
              <a:rPr lang="lv-LV"/>
              <a:pPr>
                <a:defRPr/>
              </a:pPr>
              <a:t>‹#›</a:t>
            </a:fld>
            <a:endParaRPr lang="lv-LV"/>
          </a:p>
        </p:txBody>
      </p:sp>
    </p:spTree>
    <p:extLst>
      <p:ext uri="{BB962C8B-B14F-4D97-AF65-F5344CB8AC3E}">
        <p14:creationId xmlns:p14="http://schemas.microsoft.com/office/powerpoint/2010/main" val="3688917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B1CD1F-BEA2-4B4F-9AB3-588F2D9ACD3F}" type="datetimeFigureOut">
              <a:rPr lang="lv-LV" smtClean="0"/>
              <a:t>2016.11.08.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1BBDA59-65A3-4BD9-A347-FC1D1F2028C4}" type="slidenum">
              <a:rPr lang="lv-LV" smtClean="0"/>
              <a:t>‹#›</a:t>
            </a:fld>
            <a:endParaRPr lang="lv-LV"/>
          </a:p>
        </p:txBody>
      </p:sp>
    </p:spTree>
    <p:extLst>
      <p:ext uri="{BB962C8B-B14F-4D97-AF65-F5344CB8AC3E}">
        <p14:creationId xmlns:p14="http://schemas.microsoft.com/office/powerpoint/2010/main" val="849774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3AB1CD1F-BEA2-4B4F-9AB3-588F2D9ACD3F}" type="datetimeFigureOut">
              <a:rPr lang="lv-LV" smtClean="0"/>
              <a:t>2016.11.08.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1BBDA59-65A3-4BD9-A347-FC1D1F2028C4}" type="slidenum">
              <a:rPr lang="lv-LV" smtClean="0"/>
              <a:t>‹#›</a:t>
            </a:fld>
            <a:endParaRPr lang="lv-LV"/>
          </a:p>
        </p:txBody>
      </p:sp>
    </p:spTree>
    <p:extLst>
      <p:ext uri="{BB962C8B-B14F-4D97-AF65-F5344CB8AC3E}">
        <p14:creationId xmlns:p14="http://schemas.microsoft.com/office/powerpoint/2010/main" val="3156890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3AB1CD1F-BEA2-4B4F-9AB3-588F2D9ACD3F}" type="datetimeFigureOut">
              <a:rPr lang="lv-LV" smtClean="0"/>
              <a:t>2016.11.08.</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A1BBDA59-65A3-4BD9-A347-FC1D1F2028C4}" type="slidenum">
              <a:rPr lang="lv-LV" smtClean="0"/>
              <a:t>‹#›</a:t>
            </a:fld>
            <a:endParaRPr lang="lv-LV"/>
          </a:p>
        </p:txBody>
      </p:sp>
    </p:spTree>
    <p:extLst>
      <p:ext uri="{BB962C8B-B14F-4D97-AF65-F5344CB8AC3E}">
        <p14:creationId xmlns:p14="http://schemas.microsoft.com/office/powerpoint/2010/main" val="255883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3AB1CD1F-BEA2-4B4F-9AB3-588F2D9ACD3F}" type="datetimeFigureOut">
              <a:rPr lang="lv-LV" smtClean="0"/>
              <a:t>2016.11.08.</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A1BBDA59-65A3-4BD9-A347-FC1D1F2028C4}" type="slidenum">
              <a:rPr lang="lv-LV" smtClean="0"/>
              <a:t>‹#›</a:t>
            </a:fld>
            <a:endParaRPr lang="lv-LV"/>
          </a:p>
        </p:txBody>
      </p:sp>
    </p:spTree>
    <p:extLst>
      <p:ext uri="{BB962C8B-B14F-4D97-AF65-F5344CB8AC3E}">
        <p14:creationId xmlns:p14="http://schemas.microsoft.com/office/powerpoint/2010/main" val="1794634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1CD1F-BEA2-4B4F-9AB3-588F2D9ACD3F}" type="datetimeFigureOut">
              <a:rPr lang="lv-LV" smtClean="0"/>
              <a:t>2016.11.08.</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A1BBDA59-65A3-4BD9-A347-FC1D1F2028C4}" type="slidenum">
              <a:rPr lang="lv-LV" smtClean="0"/>
              <a:t>‹#›</a:t>
            </a:fld>
            <a:endParaRPr lang="lv-LV"/>
          </a:p>
        </p:txBody>
      </p:sp>
    </p:spTree>
    <p:extLst>
      <p:ext uri="{BB962C8B-B14F-4D97-AF65-F5344CB8AC3E}">
        <p14:creationId xmlns:p14="http://schemas.microsoft.com/office/powerpoint/2010/main" val="1416246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B1CD1F-BEA2-4B4F-9AB3-588F2D9ACD3F}" type="datetimeFigureOut">
              <a:rPr lang="lv-LV" smtClean="0"/>
              <a:t>2016.11.08.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1BBDA59-65A3-4BD9-A347-FC1D1F2028C4}" type="slidenum">
              <a:rPr lang="lv-LV" smtClean="0"/>
              <a:t>‹#›</a:t>
            </a:fld>
            <a:endParaRPr lang="lv-LV"/>
          </a:p>
        </p:txBody>
      </p:sp>
    </p:spTree>
    <p:extLst>
      <p:ext uri="{BB962C8B-B14F-4D97-AF65-F5344CB8AC3E}">
        <p14:creationId xmlns:p14="http://schemas.microsoft.com/office/powerpoint/2010/main" val="34688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B1CD1F-BEA2-4B4F-9AB3-588F2D9ACD3F}" type="datetimeFigureOut">
              <a:rPr lang="lv-LV" smtClean="0"/>
              <a:t>2016.11.08.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1BBDA59-65A3-4BD9-A347-FC1D1F2028C4}" type="slidenum">
              <a:rPr lang="lv-LV" smtClean="0"/>
              <a:t>‹#›</a:t>
            </a:fld>
            <a:endParaRPr lang="lv-LV"/>
          </a:p>
        </p:txBody>
      </p:sp>
    </p:spTree>
    <p:extLst>
      <p:ext uri="{BB962C8B-B14F-4D97-AF65-F5344CB8AC3E}">
        <p14:creationId xmlns:p14="http://schemas.microsoft.com/office/powerpoint/2010/main" val="1801276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1CD1F-BEA2-4B4F-9AB3-588F2D9ACD3F}" type="datetimeFigureOut">
              <a:rPr lang="lv-LV" smtClean="0"/>
              <a:t>2016.11.08.</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BDA59-65A3-4BD9-A347-FC1D1F2028C4}" type="slidenum">
              <a:rPr lang="lv-LV" smtClean="0"/>
              <a:t>‹#›</a:t>
            </a:fld>
            <a:endParaRPr lang="lv-LV"/>
          </a:p>
        </p:txBody>
      </p:sp>
    </p:spTree>
    <p:extLst>
      <p:ext uri="{BB962C8B-B14F-4D97-AF65-F5344CB8AC3E}">
        <p14:creationId xmlns:p14="http://schemas.microsoft.com/office/powerpoint/2010/main" val="2457170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v-LV" smtClean="0"/>
              <a:t>Rediģēt šablona virsraksta stilu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p>
        </p:txBody>
      </p:sp>
      <p:sp>
        <p:nvSpPr>
          <p:cNvPr id="2857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fontAlgn="base">
              <a:spcBef>
                <a:spcPct val="0"/>
              </a:spcBef>
              <a:spcAft>
                <a:spcPct val="0"/>
              </a:spcAft>
              <a:defRPr/>
            </a:pPr>
            <a:endParaRPr lang="lv-LV"/>
          </a:p>
        </p:txBody>
      </p:sp>
      <p:sp>
        <p:nvSpPr>
          <p:cNvPr id="285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fontAlgn="base">
              <a:spcBef>
                <a:spcPct val="0"/>
              </a:spcBef>
              <a:spcAft>
                <a:spcPct val="0"/>
              </a:spcAft>
              <a:defRPr/>
            </a:pPr>
            <a:endParaRPr lang="lv-LV"/>
          </a:p>
        </p:txBody>
      </p:sp>
      <p:sp>
        <p:nvSpPr>
          <p:cNvPr id="285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fontAlgn="base">
              <a:spcBef>
                <a:spcPct val="0"/>
              </a:spcBef>
              <a:spcAft>
                <a:spcPct val="0"/>
              </a:spcAft>
              <a:defRPr/>
            </a:pPr>
            <a:fld id="{82E94C85-D08B-42A7-87DA-3D82C8DD54B7}" type="slidenum">
              <a:rPr lang="lv-LV"/>
              <a:pPr fontAlgn="base">
                <a:spcBef>
                  <a:spcPct val="0"/>
                </a:spcBef>
                <a:spcAft>
                  <a:spcPct val="0"/>
                </a:spcAft>
                <a:defRPr/>
              </a:pPr>
              <a:t>‹#›</a:t>
            </a:fld>
            <a:endParaRPr lang="lv-LV"/>
          </a:p>
        </p:txBody>
      </p:sp>
    </p:spTree>
    <p:extLst>
      <p:ext uri="{BB962C8B-B14F-4D97-AF65-F5344CB8AC3E}">
        <p14:creationId xmlns:p14="http://schemas.microsoft.com/office/powerpoint/2010/main" val="3536052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lad.gov.lv/"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www.lad.gov.lv/"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3.tif"/><Relationship Id="rId3" Type="http://schemas.openxmlformats.org/officeDocument/2006/relationships/image" Target="../media/image25.jpe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kurzemesregions.lv/" TargetMode="External"/><Relationship Id="rId5" Type="http://schemas.openxmlformats.org/officeDocument/2006/relationships/hyperlink" Target="mailto:pasts@kurzemesregions.lv"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lvafa.gov.l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liaa.gov.l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www.liaa.gov.lv/"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lad.gov.lv/"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04664"/>
            <a:ext cx="5544616" cy="59303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le 1"/>
          <p:cNvSpPr>
            <a:spLocks noGrp="1"/>
          </p:cNvSpPr>
          <p:nvPr>
            <p:ph type="ctrTitle"/>
          </p:nvPr>
        </p:nvSpPr>
        <p:spPr>
          <a:xfrm>
            <a:off x="683568" y="2204864"/>
            <a:ext cx="7772400" cy="1470025"/>
          </a:xfrm>
        </p:spPr>
        <p:txBody>
          <a:bodyPr>
            <a:normAutofit/>
          </a:bodyPr>
          <a:lstStyle/>
          <a:p>
            <a:r>
              <a:rPr lang="lv-LV" sz="3600" dirty="0">
                <a:solidFill>
                  <a:schemeClr val="accent1">
                    <a:lumMod val="75000"/>
                  </a:schemeClr>
                </a:solidFill>
                <a:effectLst>
                  <a:outerShdw blurRad="38100" dist="38100" dir="2700000" algn="tl">
                    <a:srgbClr val="000000">
                      <a:alpha val="43137"/>
                    </a:srgbClr>
                  </a:outerShdw>
                </a:effectLst>
                <a:latin typeface="Arial Black" panose="020B0A04020102020204" pitchFamily="34" charset="0"/>
              </a:rPr>
              <a:t>Aktualitātes ES fondu piedāvājumā uzņēmējiem</a:t>
            </a:r>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271" t="18091" r="82042" b="65965"/>
          <a:stretch/>
        </p:blipFill>
        <p:spPr bwMode="auto">
          <a:xfrm>
            <a:off x="7428168" y="210669"/>
            <a:ext cx="1715832" cy="1599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5301208"/>
            <a:ext cx="1091198" cy="1289598"/>
          </a:xfrm>
          <a:prstGeom prst="rect">
            <a:avLst/>
          </a:prstGeom>
        </p:spPr>
      </p:pic>
    </p:spTree>
    <p:extLst>
      <p:ext uri="{BB962C8B-B14F-4D97-AF65-F5344CB8AC3E}">
        <p14:creationId xmlns:p14="http://schemas.microsoft.com/office/powerpoint/2010/main" val="2901239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Virsraksts 1"/>
          <p:cNvSpPr>
            <a:spLocks noGrp="1"/>
          </p:cNvSpPr>
          <p:nvPr>
            <p:ph type="title"/>
          </p:nvPr>
        </p:nvSpPr>
        <p:spPr>
          <a:xfrm>
            <a:off x="0" y="28575"/>
            <a:ext cx="9144000" cy="880145"/>
          </a:xfrm>
        </p:spPr>
        <p:txBody>
          <a:bodyPr/>
          <a:lstStyle/>
          <a:p>
            <a:r>
              <a:rPr lang="lv-LV" dirty="0" smtClean="0"/>
              <a:t/>
            </a:r>
            <a:br>
              <a:rPr lang="lv-LV" dirty="0" smtClean="0"/>
            </a:br>
            <a:r>
              <a:rPr lang="lv-LV" sz="2800" b="1" dirty="0" smtClean="0"/>
              <a:t>Atbalsts ieguldījumiem lauku saimniecībās</a:t>
            </a:r>
            <a:br>
              <a:rPr lang="lv-LV" sz="2800" b="1" dirty="0" smtClean="0"/>
            </a:br>
            <a:r>
              <a:rPr lang="lv-LV" sz="2400" dirty="0"/>
              <a:t>21.11.2016.- 21.12.2016.</a:t>
            </a:r>
            <a:r>
              <a:rPr lang="lv-LV" sz="2400" b="1" dirty="0" smtClean="0"/>
              <a:t> </a:t>
            </a:r>
            <a:r>
              <a:rPr lang="lv-LV" sz="2400" dirty="0" smtClean="0"/>
              <a:t/>
            </a:r>
            <a:br>
              <a:rPr lang="lv-LV" sz="2400" dirty="0" smtClean="0"/>
            </a:br>
            <a:endParaRPr lang="lv-LV" sz="2400" dirty="0" smtClean="0"/>
          </a:p>
        </p:txBody>
      </p:sp>
      <p:sp>
        <p:nvSpPr>
          <p:cNvPr id="8195" name="Satura vietturis 2"/>
          <p:cNvSpPr>
            <a:spLocks noGrp="1"/>
          </p:cNvSpPr>
          <p:nvPr>
            <p:ph idx="1"/>
          </p:nvPr>
        </p:nvSpPr>
        <p:spPr>
          <a:xfrm>
            <a:off x="0" y="908720"/>
            <a:ext cx="9144000" cy="5949281"/>
          </a:xfrm>
        </p:spPr>
        <p:txBody>
          <a:bodyPr/>
          <a:lstStyle/>
          <a:p>
            <a:pPr marL="0" indent="0">
              <a:buNone/>
            </a:pPr>
            <a:r>
              <a:rPr lang="lv-LV" sz="2400" b="1" dirty="0" smtClean="0"/>
              <a:t>Atbalsta </a:t>
            </a:r>
            <a:r>
              <a:rPr lang="lv-LV" sz="2400" b="1" dirty="0"/>
              <a:t>intensitāte</a:t>
            </a:r>
            <a:r>
              <a:rPr lang="lv-LV" sz="2400" dirty="0"/>
              <a:t> </a:t>
            </a:r>
            <a:r>
              <a:rPr lang="lv-LV" sz="2400" dirty="0" smtClean="0"/>
              <a:t>20-50 %,</a:t>
            </a:r>
          </a:p>
          <a:p>
            <a:pPr marL="0" indent="0">
              <a:buNone/>
            </a:pPr>
            <a:r>
              <a:rPr lang="lv-LV" sz="2400" dirty="0" smtClean="0"/>
              <a:t>       + 10%-30% jaunajiem l/s (līdz 40000</a:t>
            </a:r>
            <a:r>
              <a:rPr lang="lv-LV" sz="2400" dirty="0"/>
              <a:t> </a:t>
            </a:r>
            <a:r>
              <a:rPr lang="lv-LV" sz="2400" i="1" dirty="0" err="1"/>
              <a:t>euro</a:t>
            </a:r>
            <a:r>
              <a:rPr lang="lv-LV" sz="2400" dirty="0"/>
              <a:t> </a:t>
            </a:r>
            <a:r>
              <a:rPr lang="lv-LV" sz="2400" dirty="0" smtClean="0"/>
              <a:t>attiec. </a:t>
            </a:r>
            <a:r>
              <a:rPr lang="lv-LV" sz="2400" dirty="0" err="1"/>
              <a:t>i</a:t>
            </a:r>
            <a:r>
              <a:rPr lang="lv-LV" sz="2400" dirty="0" err="1" smtClean="0"/>
              <a:t>zm</a:t>
            </a:r>
            <a:r>
              <a:rPr lang="lv-LV" sz="2400" dirty="0" smtClean="0"/>
              <a:t>.)</a:t>
            </a:r>
          </a:p>
          <a:p>
            <a:pPr marL="0" indent="0">
              <a:buNone/>
            </a:pPr>
            <a:r>
              <a:rPr lang="lv-LV" sz="2400" b="1" dirty="0" smtClean="0"/>
              <a:t>Gados jaunais lauksaimnieks:</a:t>
            </a:r>
          </a:p>
          <a:p>
            <a:pPr>
              <a:buFont typeface="Wingdings" pitchFamily="2" charset="2"/>
              <a:buChar char="ü"/>
            </a:pPr>
            <a:r>
              <a:rPr lang="lv-LV" sz="2400" dirty="0" smtClean="0"/>
              <a:t>projekta </a:t>
            </a:r>
            <a:r>
              <a:rPr lang="lv-LV" sz="2400" dirty="0" err="1" smtClean="0"/>
              <a:t>iesn</a:t>
            </a:r>
            <a:r>
              <a:rPr lang="lv-LV" sz="2400" dirty="0" smtClean="0"/>
              <a:t>. iesniegšanas dienā nav vecāks par 40 gadiem;</a:t>
            </a:r>
          </a:p>
          <a:p>
            <a:pPr>
              <a:buFont typeface="Wingdings" pitchFamily="2" charset="2"/>
              <a:buChar char="ü"/>
            </a:pPr>
            <a:r>
              <a:rPr lang="lv-LV" sz="2400" dirty="0" smtClean="0"/>
              <a:t>augstākā vai </a:t>
            </a:r>
            <a:r>
              <a:rPr lang="lv-LV" sz="2400" dirty="0" err="1" smtClean="0"/>
              <a:t>prof</a:t>
            </a:r>
            <a:r>
              <a:rPr lang="lv-LV" sz="2400" dirty="0" smtClean="0"/>
              <a:t>. vidējo l/s izglītība vai l/s kursi vismaz 160 stundu apjomā vai to iegūs līdz projekta īstenošanai;</a:t>
            </a:r>
          </a:p>
          <a:p>
            <a:pPr>
              <a:buFont typeface="Wingdings" pitchFamily="2" charset="2"/>
              <a:buChar char="ü"/>
            </a:pPr>
            <a:r>
              <a:rPr lang="lv-LV" sz="2400" dirty="0" smtClean="0"/>
              <a:t>6 </a:t>
            </a:r>
            <a:r>
              <a:rPr lang="lv-LV" sz="2400" dirty="0" err="1" smtClean="0"/>
              <a:t>mēn</a:t>
            </a:r>
            <a:r>
              <a:rPr lang="lv-LV" sz="2400" dirty="0" smtClean="0"/>
              <a:t>. laikā pēc lēmuma par apstiprināšanu pirmo reizi dibina vai pārņem lauku saimniecību vadītāja statusā ar vairāk nekā 51 % </a:t>
            </a:r>
            <a:r>
              <a:rPr lang="lv-LV" sz="2400" dirty="0" err="1" smtClean="0"/>
              <a:t>kapitāldaļu</a:t>
            </a:r>
            <a:r>
              <a:rPr lang="lv-LV" sz="2400" dirty="0" smtClean="0"/>
              <a:t> vai lauku saimniecību nodibinājis</a:t>
            </a:r>
          </a:p>
          <a:p>
            <a:pPr marL="0" indent="0">
              <a:buNone/>
            </a:pPr>
            <a:r>
              <a:rPr lang="lv-LV" sz="2400" dirty="0" smtClean="0"/>
              <a:t>    ne agrāk kā 5 gadus pirms projekta</a:t>
            </a:r>
          </a:p>
          <a:p>
            <a:pPr marL="0" indent="0">
              <a:buNone/>
            </a:pPr>
            <a:r>
              <a:rPr lang="lv-LV" sz="2400" dirty="0" smtClean="0"/>
              <a:t>    iesnieguma iesniegšanas</a:t>
            </a:r>
          </a:p>
          <a:p>
            <a:pPr marL="0" indent="0">
              <a:buNone/>
            </a:pPr>
            <a:endParaRPr lang="lv-LV" sz="2400" dirty="0" smtClean="0"/>
          </a:p>
          <a:p>
            <a:pPr marL="0" indent="0">
              <a:buNone/>
            </a:pPr>
            <a:r>
              <a:rPr lang="lv-LV" sz="2400" dirty="0"/>
              <a:t> </a:t>
            </a:r>
            <a:r>
              <a:rPr lang="lv-LV" sz="2000" dirty="0" err="1" smtClean="0">
                <a:hlinkClick r:id="rId3"/>
              </a:rPr>
              <a:t>www.lad.gov.lv</a:t>
            </a:r>
            <a:r>
              <a:rPr lang="lv-LV" sz="2000" dirty="0" smtClean="0"/>
              <a:t> – Atbalsta veidi – </a:t>
            </a:r>
            <a:endParaRPr lang="lv-LV" sz="2000" dirty="0"/>
          </a:p>
          <a:p>
            <a:pPr marL="0" indent="0">
              <a:buNone/>
            </a:pPr>
            <a:r>
              <a:rPr lang="lv-LV" sz="2000" dirty="0" smtClean="0"/>
              <a:t>Projekti un investīcijas – Atbalsta pasākumi</a:t>
            </a:r>
          </a:p>
          <a:p>
            <a:pPr marL="0" indent="0">
              <a:buFontTx/>
              <a:buNone/>
            </a:pPr>
            <a:endParaRPr lang="lv-LV" sz="2800" dirty="0" smtClean="0"/>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4662514"/>
            <a:ext cx="2771800" cy="219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061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Virsraksts 1"/>
          <p:cNvSpPr>
            <a:spLocks noGrp="1"/>
          </p:cNvSpPr>
          <p:nvPr>
            <p:ph type="title"/>
          </p:nvPr>
        </p:nvSpPr>
        <p:spPr>
          <a:xfrm>
            <a:off x="-15875" y="0"/>
            <a:ext cx="9144000" cy="1143000"/>
          </a:xfrm>
        </p:spPr>
        <p:txBody>
          <a:bodyPr/>
          <a:lstStyle/>
          <a:p>
            <a:r>
              <a:rPr lang="lv-LV" sz="4000" b="1" dirty="0" smtClean="0"/>
              <a:t>Atbalsts ieguldījumiem pārstrādē </a:t>
            </a:r>
            <a:r>
              <a:rPr lang="lv-LV" sz="2800" dirty="0"/>
              <a:t>21.11.2016.-21.12.2016</a:t>
            </a:r>
            <a:r>
              <a:rPr lang="lv-LV" sz="4000" dirty="0"/>
              <a:t>.</a:t>
            </a:r>
            <a:endParaRPr lang="lv-LV" sz="4000" b="1" dirty="0" smtClean="0"/>
          </a:p>
        </p:txBody>
      </p:sp>
      <p:sp>
        <p:nvSpPr>
          <p:cNvPr id="3" name="Satura vietturis 2"/>
          <p:cNvSpPr>
            <a:spLocks noGrp="1"/>
          </p:cNvSpPr>
          <p:nvPr>
            <p:ph idx="1"/>
          </p:nvPr>
        </p:nvSpPr>
        <p:spPr>
          <a:xfrm>
            <a:off x="0" y="1268413"/>
            <a:ext cx="9144000" cy="5589587"/>
          </a:xfrm>
        </p:spPr>
        <p:txBody>
          <a:bodyPr/>
          <a:lstStyle/>
          <a:p>
            <a:pPr>
              <a:defRPr/>
            </a:pPr>
            <a:r>
              <a:rPr lang="lv-LV" dirty="0" smtClean="0"/>
              <a:t>Lauksaimniecības produktu pārstrādei</a:t>
            </a:r>
          </a:p>
          <a:p>
            <a:pPr marL="0" indent="0">
              <a:buFontTx/>
              <a:buNone/>
              <a:defRPr/>
            </a:pPr>
            <a:endParaRPr lang="lv-LV" dirty="0" smtClean="0"/>
          </a:p>
          <a:p>
            <a:pPr marL="0" indent="0">
              <a:buFontTx/>
              <a:buNone/>
              <a:defRPr/>
            </a:pPr>
            <a:r>
              <a:rPr lang="lv-LV" dirty="0" smtClean="0"/>
              <a:t>Juridiskām personām (arī mājražotājiem)</a:t>
            </a:r>
          </a:p>
          <a:p>
            <a:pPr marL="0" indent="0">
              <a:buFontTx/>
              <a:buNone/>
              <a:defRPr/>
            </a:pPr>
            <a:endParaRPr lang="lv-LV" dirty="0" smtClean="0"/>
          </a:p>
          <a:p>
            <a:pPr marL="0" indent="0">
              <a:buFontTx/>
              <a:buNone/>
              <a:defRPr/>
            </a:pPr>
            <a:r>
              <a:rPr lang="lv-LV" dirty="0" smtClean="0"/>
              <a:t>Atbalsta intensitāte 20-40%</a:t>
            </a:r>
          </a:p>
          <a:p>
            <a:pPr marL="0" indent="0">
              <a:buFontTx/>
              <a:buNone/>
              <a:defRPr/>
            </a:pPr>
            <a:endParaRPr lang="lv-LV" sz="2400" dirty="0" smtClean="0">
              <a:hlinkClick r:id="rId3"/>
            </a:endParaRPr>
          </a:p>
          <a:p>
            <a:pPr marL="0" indent="0">
              <a:buFontTx/>
              <a:buNone/>
              <a:defRPr/>
            </a:pPr>
            <a:endParaRPr lang="lv-LV" sz="2400" dirty="0">
              <a:hlinkClick r:id="rId3"/>
            </a:endParaRPr>
          </a:p>
          <a:p>
            <a:pPr marL="0" indent="0">
              <a:buFontTx/>
              <a:buNone/>
              <a:defRPr/>
            </a:pPr>
            <a:r>
              <a:rPr lang="lv-LV" sz="2400" dirty="0" err="1" smtClean="0">
                <a:hlinkClick r:id="rId3"/>
              </a:rPr>
              <a:t>www.lad.gov.lv</a:t>
            </a:r>
            <a:r>
              <a:rPr lang="lv-LV" sz="2400" dirty="0" smtClean="0"/>
              <a:t> – </a:t>
            </a:r>
            <a:r>
              <a:rPr lang="lv-LV" sz="2400" dirty="0"/>
              <a:t>Atbalsta veidi </a:t>
            </a:r>
            <a:endParaRPr lang="lv-LV" sz="2400" dirty="0" smtClean="0"/>
          </a:p>
          <a:p>
            <a:pPr marL="0" indent="0">
              <a:buFontTx/>
              <a:buNone/>
              <a:defRPr/>
            </a:pPr>
            <a:r>
              <a:rPr lang="lv-LV" sz="2400" dirty="0" smtClean="0"/>
              <a:t>– </a:t>
            </a:r>
            <a:r>
              <a:rPr lang="lv-LV" sz="2400" dirty="0"/>
              <a:t>Projekti un investīcijas </a:t>
            </a:r>
            <a:endParaRPr lang="lv-LV" sz="2400" dirty="0" smtClean="0"/>
          </a:p>
          <a:p>
            <a:pPr marL="0" indent="0">
              <a:buFontTx/>
              <a:buNone/>
              <a:defRPr/>
            </a:pPr>
            <a:r>
              <a:rPr lang="lv-LV" sz="2400" dirty="0" smtClean="0"/>
              <a:t>– </a:t>
            </a:r>
            <a:r>
              <a:rPr lang="lv-LV" sz="2400" dirty="0"/>
              <a:t>Atbalsta </a:t>
            </a:r>
            <a:r>
              <a:rPr lang="lv-LV" sz="2400" dirty="0" smtClean="0"/>
              <a:t>pasākumi</a:t>
            </a:r>
          </a:p>
          <a:p>
            <a:pPr marL="0" indent="0">
              <a:buFontTx/>
              <a:buNone/>
              <a:defRPr/>
            </a:pPr>
            <a:endParaRPr lang="lv-LV" dirty="0"/>
          </a:p>
        </p:txBody>
      </p:sp>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788" y="3978564"/>
            <a:ext cx="4031211" cy="287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63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Virsraksts 1"/>
          <p:cNvSpPr>
            <a:spLocks noGrp="1"/>
          </p:cNvSpPr>
          <p:nvPr>
            <p:ph type="title"/>
          </p:nvPr>
        </p:nvSpPr>
        <p:spPr>
          <a:xfrm>
            <a:off x="0" y="15874"/>
            <a:ext cx="9144000" cy="1252885"/>
          </a:xfrm>
        </p:spPr>
        <p:txBody>
          <a:bodyPr/>
          <a:lstStyle/>
          <a:p>
            <a:r>
              <a:rPr lang="lv-LV" sz="2800" b="1" dirty="0" smtClean="0"/>
              <a:t>Atbalsts ieguldījumiem lauksaimniecības un mežsaimniecības infrastruktūras attīstībā </a:t>
            </a:r>
            <a:br>
              <a:rPr lang="lv-LV" sz="2800" b="1" dirty="0" smtClean="0"/>
            </a:br>
            <a:r>
              <a:rPr lang="lv-LV" sz="2400" b="1" dirty="0" smtClean="0"/>
              <a:t>21.11.2016. - 21.12.2016 </a:t>
            </a:r>
          </a:p>
        </p:txBody>
      </p:sp>
      <p:sp>
        <p:nvSpPr>
          <p:cNvPr id="3" name="Satura vietturis 2"/>
          <p:cNvSpPr>
            <a:spLocks noGrp="1"/>
          </p:cNvSpPr>
          <p:nvPr>
            <p:ph idx="1"/>
          </p:nvPr>
        </p:nvSpPr>
        <p:spPr>
          <a:xfrm>
            <a:off x="0" y="1268760"/>
            <a:ext cx="9144000" cy="5589240"/>
          </a:xfrm>
        </p:spPr>
        <p:txBody>
          <a:bodyPr/>
          <a:lstStyle/>
          <a:p>
            <a:pPr marL="0" indent="0">
              <a:buFontTx/>
              <a:buNone/>
              <a:defRPr/>
            </a:pPr>
            <a:r>
              <a:rPr lang="lv-LV" sz="2000" b="1" dirty="0" smtClean="0"/>
              <a:t>Fiziskām </a:t>
            </a:r>
            <a:r>
              <a:rPr lang="lv-LV" sz="2000" b="1" dirty="0"/>
              <a:t>personām, juridiskām personām, lauku </a:t>
            </a:r>
            <a:r>
              <a:rPr lang="lv-LV" sz="2000" b="1" dirty="0" err="1" smtClean="0"/>
              <a:t>saimn</a:t>
            </a:r>
            <a:r>
              <a:rPr lang="lv-LV" sz="2000" b="1" dirty="0" smtClean="0"/>
              <a:t>. </a:t>
            </a:r>
            <a:r>
              <a:rPr lang="lv-LV" sz="2000" b="1" dirty="0"/>
              <a:t>un pašvaldībām</a:t>
            </a:r>
          </a:p>
          <a:p>
            <a:pPr marL="0" indent="0">
              <a:buFontTx/>
              <a:buNone/>
              <a:defRPr/>
            </a:pPr>
            <a:r>
              <a:rPr lang="lv-LV" sz="2000" b="1" dirty="0" smtClean="0"/>
              <a:t>Aktivitātes</a:t>
            </a:r>
            <a:r>
              <a:rPr lang="lv-LV" sz="2000" b="1" dirty="0" smtClean="0"/>
              <a:t>:</a:t>
            </a:r>
          </a:p>
          <a:p>
            <a:pPr>
              <a:defRPr/>
            </a:pPr>
            <a:r>
              <a:rPr lang="lv-LV" sz="2000" dirty="0" smtClean="0"/>
              <a:t> </a:t>
            </a:r>
            <a:r>
              <a:rPr lang="lv-LV" sz="2000" dirty="0"/>
              <a:t>meliorācijas sistēmu pārbūve un </a:t>
            </a:r>
            <a:r>
              <a:rPr lang="lv-LV" sz="2000" dirty="0" smtClean="0"/>
              <a:t>atjaunošana</a:t>
            </a:r>
            <a:endParaRPr lang="lv-LV" sz="2000" dirty="0"/>
          </a:p>
          <a:p>
            <a:pPr>
              <a:defRPr/>
            </a:pPr>
            <a:r>
              <a:rPr lang="lv-LV" sz="2000" dirty="0"/>
              <a:t>laukumu būvniecība vai pārbūve pie ražošanas objektiem un ražošanas objektu pievadceļu būvniecība un pārbūve (bez cietā seguma</a:t>
            </a:r>
            <a:r>
              <a:rPr lang="lv-LV" sz="2000" dirty="0" smtClean="0"/>
              <a:t>)</a:t>
            </a:r>
            <a:endParaRPr lang="lv-LV" sz="2000" dirty="0"/>
          </a:p>
          <a:p>
            <a:pPr>
              <a:defRPr/>
            </a:pPr>
            <a:r>
              <a:rPr lang="lv-LV" sz="2000" dirty="0"/>
              <a:t>pārbūvētajam vai atjaunotajam meliorācijas objektam piegulošo ceļu un ražošanas objektu pievadceļu izveidošana ar betona plākšņu klājumu lauksaimniecībā izmantojamu augsto sūnu purvā vai izstrādātā kūdras purvā. </a:t>
            </a:r>
            <a:endParaRPr lang="lv-LV" sz="2000" dirty="0" smtClean="0"/>
          </a:p>
          <a:p>
            <a:pPr marL="0" indent="0">
              <a:buNone/>
            </a:pPr>
            <a:r>
              <a:rPr lang="lv-LV" sz="2000" b="1" dirty="0"/>
              <a:t>Atbalstu nepiešķir</a:t>
            </a:r>
            <a:r>
              <a:rPr lang="lv-LV" sz="2000" dirty="0"/>
              <a:t> meliorācijas sistēmas pārbūvei vai atjaunošanai:</a:t>
            </a:r>
          </a:p>
          <a:p>
            <a:r>
              <a:rPr lang="lv-LV" sz="2000" dirty="0" err="1"/>
              <a:t>Natura</a:t>
            </a:r>
            <a:r>
              <a:rPr lang="lv-LV" sz="2000" dirty="0"/>
              <a:t> 2000 teritorijās, īpaši aizsargājamo dabas teritoriju stingrā režīma, dabas lieguma un dabas parka režīma zonās (izņemot, ja meliorācijas sistēmu pārbūvi vai atjaunošanu paredz </a:t>
            </a:r>
            <a:r>
              <a:rPr lang="lv-LV" sz="2000" dirty="0" err="1"/>
              <a:t>Natura</a:t>
            </a:r>
            <a:r>
              <a:rPr lang="lv-LV" sz="2000" dirty="0"/>
              <a:t> 2000 teritorijas vai īpaši aizsargājamās dabas aizsardzības plāns) un mikroliegumos vai bioloģiski vērtīgajos zālājos;</a:t>
            </a:r>
          </a:p>
          <a:p>
            <a:r>
              <a:rPr lang="lv-LV" sz="2000" dirty="0"/>
              <a:t>dabiskās ūdenstecēs.</a:t>
            </a:r>
          </a:p>
          <a:p>
            <a:pPr>
              <a:defRPr/>
            </a:pPr>
            <a:endParaRPr lang="lv-LV" dirty="0"/>
          </a:p>
        </p:txBody>
      </p:sp>
    </p:spTree>
    <p:extLst>
      <p:ext uri="{BB962C8B-B14F-4D97-AF65-F5344CB8AC3E}">
        <p14:creationId xmlns:p14="http://schemas.microsoft.com/office/powerpoint/2010/main" val="721224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0" y="0"/>
            <a:ext cx="9144000" cy="6858000"/>
          </a:xfrm>
        </p:spPr>
        <p:txBody>
          <a:bodyPr/>
          <a:lstStyle/>
          <a:p>
            <a:pPr marL="0" indent="0">
              <a:buNone/>
            </a:pPr>
            <a:r>
              <a:rPr lang="lv-LV" sz="2400" b="1" dirty="0" smtClean="0"/>
              <a:t>Videi </a:t>
            </a:r>
            <a:r>
              <a:rPr lang="lv-LV" sz="2400" b="1" dirty="0"/>
              <a:t>draudzīgu meliorācijas sistēmu </a:t>
            </a:r>
            <a:r>
              <a:rPr lang="lv-LV" sz="2400" b="1" dirty="0" smtClean="0"/>
              <a:t>izveide:</a:t>
            </a:r>
            <a:endParaRPr lang="lv-LV" sz="2400" b="1" dirty="0"/>
          </a:p>
          <a:p>
            <a:pPr marL="0" indent="0">
              <a:buNone/>
            </a:pPr>
            <a:r>
              <a:rPr lang="lv-LV" sz="2000" b="1" dirty="0" err="1" smtClean="0"/>
              <a:t>Sedimentācijas</a:t>
            </a:r>
            <a:r>
              <a:rPr lang="lv-LV" sz="2000" b="1" dirty="0" smtClean="0"/>
              <a:t> </a:t>
            </a:r>
            <a:r>
              <a:rPr lang="lv-LV" sz="2000" b="1" dirty="0"/>
              <a:t>baseini</a:t>
            </a:r>
            <a:r>
              <a:rPr lang="lv-LV" sz="2000" dirty="0"/>
              <a:t> – lauksaimniecības </a:t>
            </a:r>
            <a:r>
              <a:rPr lang="lv-LV" sz="2000" dirty="0" smtClean="0"/>
              <a:t>un</a:t>
            </a:r>
          </a:p>
          <a:p>
            <a:pPr marL="0" indent="0">
              <a:buNone/>
            </a:pPr>
            <a:r>
              <a:rPr lang="lv-LV" sz="2000" dirty="0" smtClean="0"/>
              <a:t> </a:t>
            </a:r>
            <a:r>
              <a:rPr lang="lv-LV" sz="2000" dirty="0"/>
              <a:t>meža zemes nosusināšanas </a:t>
            </a:r>
            <a:r>
              <a:rPr lang="lv-LV" sz="2000" dirty="0" smtClean="0"/>
              <a:t>sistēmu</a:t>
            </a:r>
          </a:p>
          <a:p>
            <a:pPr marL="0" indent="0">
              <a:buNone/>
            </a:pPr>
            <a:r>
              <a:rPr lang="lv-LV" sz="2000" dirty="0" smtClean="0"/>
              <a:t> </a:t>
            </a:r>
            <a:r>
              <a:rPr lang="lv-LV" sz="2000" dirty="0"/>
              <a:t>ūdensnoteku (ūdensteču, novadgrāvju</a:t>
            </a:r>
            <a:r>
              <a:rPr lang="lv-LV" sz="2000" dirty="0" smtClean="0"/>
              <a:t>)</a:t>
            </a:r>
          </a:p>
          <a:p>
            <a:pPr marL="0" indent="0">
              <a:buNone/>
            </a:pPr>
            <a:r>
              <a:rPr lang="lv-LV" sz="2000" dirty="0" smtClean="0"/>
              <a:t> </a:t>
            </a:r>
            <a:r>
              <a:rPr lang="lv-LV" sz="2000" dirty="0"/>
              <a:t>gultņu paplašinājumi un </a:t>
            </a:r>
            <a:r>
              <a:rPr lang="lv-LV" sz="2000" dirty="0" smtClean="0"/>
              <a:t>padziļinājumi</a:t>
            </a:r>
          </a:p>
          <a:p>
            <a:pPr marL="0" indent="0">
              <a:buNone/>
            </a:pPr>
            <a:r>
              <a:rPr lang="lv-LV" sz="2000" dirty="0" smtClean="0"/>
              <a:t> </a:t>
            </a:r>
            <a:r>
              <a:rPr lang="lv-LV" sz="2000" dirty="0"/>
              <a:t>ar ūdeni izskalojamo produktu </a:t>
            </a:r>
            <a:r>
              <a:rPr lang="lv-LV" sz="2000" dirty="0" err="1" smtClean="0"/>
              <a:t>sedimentācijai</a:t>
            </a:r>
            <a:endParaRPr lang="lv-LV" sz="2000" dirty="0" smtClean="0"/>
          </a:p>
          <a:p>
            <a:pPr marL="0" indent="0">
              <a:buNone/>
            </a:pPr>
            <a:r>
              <a:rPr lang="lv-LV" sz="2000" dirty="0" smtClean="0"/>
              <a:t> </a:t>
            </a:r>
            <a:r>
              <a:rPr lang="lv-LV" sz="2000" dirty="0"/>
              <a:t>un bioloģiskai akumulācijai (</a:t>
            </a:r>
            <a:r>
              <a:rPr lang="lv-LV" sz="2000" dirty="0" err="1"/>
              <a:t>nostādinātājbaseini</a:t>
            </a:r>
            <a:r>
              <a:rPr lang="lv-LV" sz="2000" dirty="0"/>
              <a:t>);</a:t>
            </a:r>
          </a:p>
          <a:p>
            <a:pPr marL="0" indent="0">
              <a:buNone/>
            </a:pPr>
            <a:r>
              <a:rPr lang="lv-LV" sz="2000" b="1" dirty="0"/>
              <a:t>Divpakāpju meliorācijas grāvji </a:t>
            </a:r>
            <a:r>
              <a:rPr lang="lv-LV" sz="2000" dirty="0"/>
              <a:t>– divpakāpju salikts ūdensnotekas gultnes šķērsprofils, veidojot vai saglabājot izveidojušās mākslīgas palienes ar nostiprinājumiem vai bez tiem</a:t>
            </a:r>
          </a:p>
          <a:p>
            <a:pPr marL="0" indent="0">
              <a:buNone/>
            </a:pPr>
            <a:r>
              <a:rPr lang="lv-LV" sz="2000" b="1" dirty="0"/>
              <a:t>Akmeņu krāvumi </a:t>
            </a:r>
            <a:r>
              <a:rPr lang="lv-LV" sz="2000" dirty="0"/>
              <a:t>– projektējot atjaunojamas vai pārbūvējamas ūdensnotekas vai novadgrāvja trasi, </a:t>
            </a:r>
            <a:r>
              <a:rPr lang="lv-LV" sz="2000" dirty="0" err="1"/>
              <a:t>garenslīpumu</a:t>
            </a:r>
            <a:r>
              <a:rPr lang="lv-LV" sz="2000" dirty="0"/>
              <a:t> un šķērsprofilu, gultnē atstāj lielos akmeņus vai veido akmeņu krāvuma krācītes</a:t>
            </a:r>
          </a:p>
          <a:p>
            <a:pPr marL="0" indent="0">
              <a:buNone/>
            </a:pPr>
            <a:r>
              <a:rPr lang="lv-LV" sz="2000" b="1" dirty="0" err="1"/>
              <a:t>Meandrēšana</a:t>
            </a:r>
            <a:r>
              <a:rPr lang="lv-LV" sz="2000" dirty="0"/>
              <a:t> – ūdensnotekas gultnes </a:t>
            </a:r>
            <a:r>
              <a:rPr lang="lv-LV" sz="2000" dirty="0" err="1"/>
              <a:t>sīklīkumainības</a:t>
            </a:r>
            <a:r>
              <a:rPr lang="lv-LV" sz="2000" dirty="0"/>
              <a:t> veidošana, atjaunojot vecās gultnes posmus vai veidojot jaunus līkumus</a:t>
            </a:r>
          </a:p>
          <a:p>
            <a:pPr marL="0" indent="0">
              <a:buNone/>
            </a:pPr>
            <a:r>
              <a:rPr lang="lv-LV" sz="2000" b="1" dirty="0"/>
              <a:t>Kontrolētā drenāža </a:t>
            </a:r>
            <a:r>
              <a:rPr lang="lv-LV" sz="2000" dirty="0"/>
              <a:t>– divpusējā mitruma regulēšanas konstrukcijas drenu kontrolakās vai uz drenu kolektoru iztekām</a:t>
            </a:r>
          </a:p>
          <a:p>
            <a:pPr marL="0" indent="0">
              <a:buNone/>
            </a:pPr>
            <a:r>
              <a:rPr lang="lv-LV" sz="2000" b="1" dirty="0"/>
              <a:t>Mākslīgie mitrāji </a:t>
            </a:r>
            <a:r>
              <a:rPr lang="lv-LV" sz="2000" dirty="0"/>
              <a:t>– mākslīgi veidoti mitrāji ūdens piesārņojuma piesaistei ar virszemes vai pazemes plūsmu.</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41479"/>
            <a:ext cx="2755007" cy="206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3799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0" y="0"/>
            <a:ext cx="9144000" cy="1417638"/>
          </a:xfrm>
        </p:spPr>
        <p:txBody>
          <a:bodyPr/>
          <a:lstStyle/>
          <a:p>
            <a:r>
              <a:rPr lang="lv-LV" sz="3200" b="1" dirty="0"/>
              <a:t>Atbalsts ieguldījumiem lauksaimniecības un mežsaimniecības infrastruktūras </a:t>
            </a:r>
            <a:r>
              <a:rPr lang="lv-LV" sz="3200" b="1" dirty="0" smtClean="0"/>
              <a:t>attīstībā II</a:t>
            </a:r>
            <a:endParaRPr lang="lv-LV" sz="3200" dirty="0"/>
          </a:p>
        </p:txBody>
      </p:sp>
      <p:sp>
        <p:nvSpPr>
          <p:cNvPr id="5" name="Satura vietturis 4"/>
          <p:cNvSpPr>
            <a:spLocks noGrp="1"/>
          </p:cNvSpPr>
          <p:nvPr>
            <p:ph idx="1"/>
          </p:nvPr>
        </p:nvSpPr>
        <p:spPr>
          <a:xfrm>
            <a:off x="179512" y="1268760"/>
            <a:ext cx="8507288" cy="4857403"/>
          </a:xfrm>
        </p:spPr>
        <p:txBody>
          <a:bodyPr/>
          <a:lstStyle/>
          <a:p>
            <a:r>
              <a:rPr lang="lv-LV" sz="2800" dirty="0"/>
              <a:t>Meliorācijas sistēmu pārbūve un </a:t>
            </a:r>
            <a:r>
              <a:rPr lang="lv-LV" sz="2800" dirty="0" smtClean="0"/>
              <a:t>atjaunošana 60%</a:t>
            </a:r>
          </a:p>
          <a:p>
            <a:r>
              <a:rPr lang="lv-LV" sz="2800" dirty="0" smtClean="0"/>
              <a:t>Videi </a:t>
            </a:r>
            <a:r>
              <a:rPr lang="lv-LV" sz="2800" dirty="0"/>
              <a:t>draudzīgu meliorācijas sistēmu </a:t>
            </a:r>
            <a:r>
              <a:rPr lang="lv-LV" sz="2800" dirty="0" smtClean="0"/>
              <a:t>ierīkošana 80%</a:t>
            </a:r>
          </a:p>
          <a:p>
            <a:r>
              <a:rPr lang="lv-LV" sz="2800" dirty="0" smtClean="0"/>
              <a:t>Meliorācijas </a:t>
            </a:r>
            <a:r>
              <a:rPr lang="lv-LV" sz="2800" dirty="0"/>
              <a:t>sistēmu pārbūve vai atjaunošana </a:t>
            </a:r>
            <a:r>
              <a:rPr lang="lv-LV" sz="2800" dirty="0" err="1" smtClean="0"/>
              <a:t>kopprojektos</a:t>
            </a:r>
            <a:r>
              <a:rPr lang="lv-LV" sz="2800" dirty="0" smtClean="0"/>
              <a:t> 70%</a:t>
            </a:r>
          </a:p>
          <a:p>
            <a:r>
              <a:rPr lang="lv-LV" sz="2800" dirty="0"/>
              <a:t>Laukumi, pievedceļi u. </a:t>
            </a:r>
            <a:r>
              <a:rPr lang="lv-LV" sz="2800" dirty="0" err="1"/>
              <a:t>tml</a:t>
            </a:r>
            <a:r>
              <a:rPr lang="lv-LV" sz="2800" dirty="0"/>
              <a:t>. infrastruktūra lauku saimniecībām, t. </a:t>
            </a:r>
            <a:r>
              <a:rPr lang="lv-LV" sz="2800" dirty="0" err="1"/>
              <a:t>sk</a:t>
            </a:r>
            <a:r>
              <a:rPr lang="lv-LV" sz="2800" dirty="0"/>
              <a:t>. jaunajiem </a:t>
            </a:r>
            <a:r>
              <a:rPr lang="lv-LV" sz="2800" dirty="0" smtClean="0"/>
              <a:t>lauksaimniekiem 40%</a:t>
            </a:r>
            <a:endParaRPr lang="lv-LV" sz="2800" dirty="0"/>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9012" y="4653136"/>
            <a:ext cx="2954972"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593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Virsraksts 1"/>
          <p:cNvSpPr>
            <a:spLocks noGrp="1"/>
          </p:cNvSpPr>
          <p:nvPr>
            <p:ph type="title"/>
          </p:nvPr>
        </p:nvSpPr>
        <p:spPr>
          <a:xfrm>
            <a:off x="0" y="0"/>
            <a:ext cx="9144000" cy="836613"/>
          </a:xfrm>
        </p:spPr>
        <p:txBody>
          <a:bodyPr/>
          <a:lstStyle/>
          <a:p>
            <a:r>
              <a:rPr lang="lv-LV" sz="3200" b="1" u="sng" dirty="0" smtClean="0"/>
              <a:t>Mazo saimniecību attīstība </a:t>
            </a:r>
          </a:p>
        </p:txBody>
      </p:sp>
      <p:sp>
        <p:nvSpPr>
          <p:cNvPr id="14339" name="Satura vietturis 2"/>
          <p:cNvSpPr>
            <a:spLocks noGrp="1"/>
          </p:cNvSpPr>
          <p:nvPr>
            <p:ph idx="1"/>
          </p:nvPr>
        </p:nvSpPr>
        <p:spPr>
          <a:xfrm>
            <a:off x="0" y="836613"/>
            <a:ext cx="9144000" cy="6021387"/>
          </a:xfrm>
        </p:spPr>
        <p:txBody>
          <a:bodyPr/>
          <a:lstStyle/>
          <a:p>
            <a:pPr marL="0" indent="0">
              <a:buFontTx/>
              <a:buNone/>
            </a:pPr>
            <a:r>
              <a:rPr lang="lv-LV" sz="2400" b="1" dirty="0" smtClean="0"/>
              <a:t>Atbalsta saņēmēji: </a:t>
            </a:r>
          </a:p>
          <a:p>
            <a:pPr marL="0" indent="0">
              <a:buFontTx/>
              <a:buNone/>
            </a:pPr>
            <a:r>
              <a:rPr lang="lv-LV" sz="2400" dirty="0" smtClean="0"/>
              <a:t>• Mazās lauku saimniecības - fiziska vai juridiska persona, kuras gada apgrozījums no nepārstrādātu un pārstrādātu l/s produktu ražošanas ir </a:t>
            </a:r>
            <a:r>
              <a:rPr lang="lv-LV" sz="2400" b="1" dirty="0" smtClean="0"/>
              <a:t>2 000–15 000 EUR </a:t>
            </a:r>
            <a:r>
              <a:rPr lang="lv-LV" sz="2400" dirty="0" smtClean="0"/>
              <a:t>un kuras īpašumā vai valdījumā ir </a:t>
            </a:r>
            <a:r>
              <a:rPr lang="lv-LV" sz="2400" b="1" dirty="0" smtClean="0"/>
              <a:t>līdz 50 ha LIZ</a:t>
            </a:r>
            <a:r>
              <a:rPr lang="lv-LV" sz="2400" dirty="0" smtClean="0"/>
              <a:t>.  (deklarēti laukos)</a:t>
            </a:r>
          </a:p>
          <a:p>
            <a:pPr marL="0" indent="0">
              <a:buFontTx/>
              <a:buNone/>
            </a:pPr>
            <a:endParaRPr lang="lv-LV" sz="2400" dirty="0" smtClean="0"/>
          </a:p>
          <a:p>
            <a:pPr marL="0" indent="0">
              <a:buFontTx/>
              <a:buNone/>
            </a:pPr>
            <a:r>
              <a:rPr lang="lv-LV" sz="2400" b="1" dirty="0" smtClean="0"/>
              <a:t>Attiecināmās izmaksas: </a:t>
            </a:r>
            <a:r>
              <a:rPr lang="lv-LV" sz="2400" dirty="0" smtClean="0"/>
              <a:t>ar saimniecības attīstību saistītās izmaksas (piemēram, zeme, būvniecības, pārbūves, tehnikas (arī lietotas), iekārtu, dzīvnieku iegādes </a:t>
            </a:r>
            <a:r>
              <a:rPr lang="lv-LV" sz="2400" dirty="0" err="1" smtClean="0"/>
              <a:t>u.c</a:t>
            </a:r>
            <a:r>
              <a:rPr lang="lv-LV" sz="2400" dirty="0" smtClean="0"/>
              <a:t>.) un izdevumus izglītības iegūšanai un konsultācijai</a:t>
            </a:r>
          </a:p>
          <a:p>
            <a:pPr marL="0" indent="0">
              <a:buFontTx/>
              <a:buNone/>
            </a:pPr>
            <a:endParaRPr lang="lv-LV" sz="2400" dirty="0" smtClean="0"/>
          </a:p>
          <a:p>
            <a:pPr marL="0" indent="0">
              <a:buFontTx/>
              <a:buNone/>
            </a:pPr>
            <a:r>
              <a:rPr lang="lv-LV" sz="2400" dirty="0" smtClean="0"/>
              <a:t> </a:t>
            </a:r>
            <a:r>
              <a:rPr lang="lv-LV" sz="2400" b="1" dirty="0" smtClean="0"/>
              <a:t>Atbalsta maksājums: </a:t>
            </a:r>
            <a:r>
              <a:rPr lang="lv-LV" sz="2400" dirty="0" smtClean="0"/>
              <a:t>15 000 EUR saskaņā ar</a:t>
            </a:r>
          </a:p>
          <a:p>
            <a:pPr marL="0" indent="0">
              <a:buFontTx/>
              <a:buNone/>
            </a:pPr>
            <a:r>
              <a:rPr lang="lv-LV" sz="2400" dirty="0" smtClean="0"/>
              <a:t> darījuma darbības plānu, ko izmaksā 2 maksājumos</a:t>
            </a:r>
          </a:p>
          <a:p>
            <a:pPr marL="0" indent="0">
              <a:buFontTx/>
              <a:buNone/>
            </a:pPr>
            <a:r>
              <a:rPr lang="lv-LV" sz="2400" dirty="0" smtClean="0"/>
              <a:t> (80% un 20%) </a:t>
            </a:r>
            <a:endParaRPr lang="lv-LV" sz="2400" dirty="0" smtClean="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5075" y="4329113"/>
            <a:ext cx="1555750" cy="24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754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Virsraksts 1"/>
          <p:cNvSpPr>
            <a:spLocks noGrp="1"/>
          </p:cNvSpPr>
          <p:nvPr>
            <p:ph type="title"/>
          </p:nvPr>
        </p:nvSpPr>
        <p:spPr>
          <a:xfrm>
            <a:off x="0" y="0"/>
            <a:ext cx="9144000" cy="836613"/>
          </a:xfrm>
        </p:spPr>
        <p:txBody>
          <a:bodyPr/>
          <a:lstStyle/>
          <a:p>
            <a:r>
              <a:rPr lang="lv-LV" b="1" smtClean="0"/>
              <a:t>Mazo saimniecību attīstība II</a:t>
            </a:r>
          </a:p>
        </p:txBody>
      </p:sp>
      <p:sp>
        <p:nvSpPr>
          <p:cNvPr id="3" name="Satura vietturis 2"/>
          <p:cNvSpPr>
            <a:spLocks noGrp="1"/>
          </p:cNvSpPr>
          <p:nvPr>
            <p:ph idx="1"/>
          </p:nvPr>
        </p:nvSpPr>
        <p:spPr>
          <a:xfrm>
            <a:off x="0" y="765175"/>
            <a:ext cx="9144000" cy="6092825"/>
          </a:xfrm>
        </p:spPr>
        <p:txBody>
          <a:bodyPr/>
          <a:lstStyle/>
          <a:p>
            <a:pPr marL="0" indent="0">
              <a:buFontTx/>
              <a:buNone/>
              <a:defRPr/>
            </a:pPr>
            <a:r>
              <a:rPr lang="lv-LV" sz="2400" b="1" dirty="0" smtClean="0"/>
              <a:t>Atbalsta </a:t>
            </a:r>
            <a:r>
              <a:rPr lang="lv-LV" sz="2400" b="1" dirty="0" smtClean="0"/>
              <a:t>saņemšanas nosacījumi: </a:t>
            </a:r>
          </a:p>
          <a:p>
            <a:pPr>
              <a:defRPr/>
            </a:pPr>
            <a:r>
              <a:rPr lang="lv-LV" sz="2400" dirty="0" smtClean="0"/>
              <a:t>izstrādāts saimniecības darījuma darbības plāns, piesaistot konsultantus </a:t>
            </a:r>
          </a:p>
          <a:p>
            <a:pPr>
              <a:defRPr/>
            </a:pPr>
            <a:r>
              <a:rPr lang="lv-LV" sz="2400" dirty="0" smtClean="0"/>
              <a:t>iegūta atbilstoša minimālā izglītība lauksaimniecībā 160 stundu noteiktā </a:t>
            </a:r>
            <a:r>
              <a:rPr lang="lv-LV" sz="2400" dirty="0" smtClean="0"/>
              <a:t>apjomā (vai apgūst pēc tam)</a:t>
            </a:r>
            <a:endParaRPr lang="lv-LV" sz="2400" dirty="0" smtClean="0"/>
          </a:p>
          <a:p>
            <a:pPr marL="0" indent="0">
              <a:buFontTx/>
              <a:buNone/>
              <a:defRPr/>
            </a:pPr>
            <a:r>
              <a:rPr lang="lv-LV" sz="2400" b="1" dirty="0" err="1" smtClean="0"/>
              <a:t>Darījumdarbības</a:t>
            </a:r>
            <a:r>
              <a:rPr lang="lv-LV" sz="2400" b="1" dirty="0" smtClean="0"/>
              <a:t> laikā (līdz 4 gadi pēc darījuma darbības plāna apstiprināšanas): </a:t>
            </a:r>
          </a:p>
          <a:p>
            <a:pPr marL="0" indent="0">
              <a:buFontTx/>
              <a:buNone/>
              <a:defRPr/>
            </a:pPr>
            <a:r>
              <a:rPr lang="lv-LV" sz="2400" dirty="0" smtClean="0"/>
              <a:t>• saimniecības darījuma darbības plāna īstenošana notiek konsultanta uzraudzībā, nodrošinot patstāvīgu, ienesīgu saimniecisko darbību;</a:t>
            </a:r>
          </a:p>
          <a:p>
            <a:pPr marL="0" indent="0">
              <a:buFontTx/>
              <a:buNone/>
              <a:defRPr/>
            </a:pPr>
            <a:r>
              <a:rPr lang="lv-LV" sz="2400" dirty="0" smtClean="0"/>
              <a:t>• sasniedz neto apgrozījuma kāpumu ne mazāk kā 20% salīdzinājumā ar pieteikšanās gadā iesniegto pēdējā noslēgtā gada pārskatu vai ienākumu deklarāciju vai līdzvērtīgu ražošanas pieaugumu (fiziskās vienībās/SI).</a:t>
            </a:r>
            <a:endParaRPr lang="lv-LV" sz="2400" dirty="0"/>
          </a:p>
        </p:txBody>
      </p:sp>
    </p:spTree>
    <p:extLst>
      <p:ext uri="{BB962C8B-B14F-4D97-AF65-F5344CB8AC3E}">
        <p14:creationId xmlns:p14="http://schemas.microsoft.com/office/powerpoint/2010/main" val="765289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PIEMĒRS I </a:t>
            </a:r>
            <a:r>
              <a:rPr lang="lv-LV" dirty="0" smtClean="0">
                <a:solidFill>
                  <a:srgbClr val="0070C0"/>
                </a:solidFill>
              </a:rPr>
              <a:t>(minimālā robeža)</a:t>
            </a:r>
            <a:endParaRPr lang="lv-LV" dirty="0">
              <a:solidFill>
                <a:srgbClr val="0070C0"/>
              </a:solidFill>
            </a:endParaRPr>
          </a:p>
        </p:txBody>
      </p:sp>
      <p:sp>
        <p:nvSpPr>
          <p:cNvPr id="4" name="Content Placeholder 2"/>
          <p:cNvSpPr>
            <a:spLocks noGrp="1"/>
          </p:cNvSpPr>
          <p:nvPr>
            <p:ph idx="1"/>
          </p:nvPr>
        </p:nvSpPr>
        <p:spPr>
          <a:xfrm>
            <a:off x="457200" y="1600201"/>
            <a:ext cx="3466728" cy="1684783"/>
          </a:xfrm>
          <a:solidFill>
            <a:schemeClr val="tx2">
              <a:lumMod val="20000"/>
              <a:lumOff val="80000"/>
            </a:schemeClr>
          </a:solidFill>
          <a:ln cmpd="dbl">
            <a:solidFill>
              <a:schemeClr val="accent1">
                <a:alpha val="0"/>
              </a:schemeClr>
            </a:solidFill>
          </a:ln>
        </p:spPr>
        <p:txBody>
          <a:bodyPr>
            <a:normAutofit/>
          </a:bodyPr>
          <a:lstStyle/>
          <a:p>
            <a:pPr marL="0" indent="0" algn="ctr">
              <a:buNone/>
            </a:pPr>
            <a:r>
              <a:rPr lang="lv-LV" sz="2800" dirty="0" smtClean="0">
                <a:latin typeface="Times New Roman" panose="02020603050405020304" pitchFamily="18" charset="0"/>
                <a:cs typeface="Times New Roman" panose="02020603050405020304" pitchFamily="18" charset="0"/>
              </a:rPr>
              <a:t>Pēdējā noslēgtā gada neto apgrozījums - </a:t>
            </a:r>
            <a:r>
              <a:rPr lang="lv-LV" sz="2800" b="1" dirty="0">
                <a:latin typeface="Times New Roman" panose="02020603050405020304" pitchFamily="18" charset="0"/>
                <a:cs typeface="Times New Roman" panose="02020603050405020304" pitchFamily="18" charset="0"/>
              </a:rPr>
              <a:t>3</a:t>
            </a:r>
            <a:r>
              <a:rPr lang="lv-LV" sz="2800" b="1" dirty="0" smtClean="0">
                <a:latin typeface="Times New Roman" panose="02020603050405020304" pitchFamily="18" charset="0"/>
                <a:cs typeface="Times New Roman" panose="02020603050405020304" pitchFamily="18" charset="0"/>
              </a:rPr>
              <a:t>000eur</a:t>
            </a:r>
            <a:endParaRPr lang="lv-LV" sz="2800" b="1"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467544" y="3717032"/>
            <a:ext cx="3466728" cy="1324743"/>
          </a:xfrm>
          <a:prstGeom prst="rect">
            <a:avLst/>
          </a:prstGeom>
          <a:solidFill>
            <a:schemeClr val="tx2">
              <a:lumMod val="20000"/>
              <a:lumOff val="80000"/>
            </a:schemeClr>
          </a:solidFill>
          <a:ln cmpd="sng">
            <a:solidFill>
              <a:schemeClr val="tx2">
                <a:lumMod val="20000"/>
                <a:lumOff val="80000"/>
                <a:alpha val="49000"/>
              </a:schemeClr>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lv-LV" sz="2800" dirty="0" smtClean="0">
                <a:latin typeface="Times New Roman" panose="02020603050405020304" pitchFamily="18" charset="0"/>
                <a:cs typeface="Times New Roman" panose="02020603050405020304" pitchFamily="18" charset="0"/>
              </a:rPr>
              <a:t>SI vērtība uz projekta iesniegšanas dienu - </a:t>
            </a:r>
            <a:r>
              <a:rPr lang="lv-LV" sz="2800" b="1" dirty="0">
                <a:latin typeface="Times New Roman" panose="02020603050405020304" pitchFamily="18" charset="0"/>
                <a:cs typeface="Times New Roman" panose="02020603050405020304" pitchFamily="18" charset="0"/>
              </a:rPr>
              <a:t>1</a:t>
            </a:r>
            <a:r>
              <a:rPr lang="lv-LV" sz="2800" b="1" dirty="0" smtClean="0">
                <a:latin typeface="Times New Roman" panose="02020603050405020304" pitchFamily="18" charset="0"/>
                <a:cs typeface="Times New Roman" panose="02020603050405020304" pitchFamily="18" charset="0"/>
              </a:rPr>
              <a:t>000eur</a:t>
            </a:r>
            <a:endParaRPr lang="lv-LV" sz="2800" b="1" dirty="0">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4788024" y="1556793"/>
            <a:ext cx="3466728" cy="3484982"/>
          </a:xfrm>
          <a:prstGeom prst="rect">
            <a:avLst/>
          </a:prstGeom>
          <a:solidFill>
            <a:schemeClr val="tx2">
              <a:lumMod val="20000"/>
              <a:lumOff val="80000"/>
            </a:schemeClr>
          </a:solidFill>
          <a:ln cmpd="dbl">
            <a:solidFill>
              <a:schemeClr val="accent1">
                <a:alpha val="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lv-LV" sz="2800" dirty="0" smtClean="0">
                <a:latin typeface="Times New Roman" panose="02020603050405020304" pitchFamily="18" charset="0"/>
                <a:cs typeface="Times New Roman" panose="02020603050405020304" pitchFamily="18" charset="0"/>
              </a:rPr>
              <a:t>Atbilst pasākuma nosacījumiem – minimālais slieksnis sasniegts ar neto apgrozījumu</a:t>
            </a:r>
            <a:endParaRPr lang="lv-LV" sz="2800" b="1" dirty="0">
              <a:latin typeface="Times New Roman" panose="02020603050405020304" pitchFamily="18" charset="0"/>
              <a:cs typeface="Times New Roman" panose="02020603050405020304" pitchFamily="18" charset="0"/>
            </a:endParaRPr>
          </a:p>
        </p:txBody>
      </p:sp>
      <p:cxnSp>
        <p:nvCxnSpPr>
          <p:cNvPr id="8" name="Straight Arrow Connector 7"/>
          <p:cNvCxnSpPr>
            <a:stCxn id="4" idx="3"/>
          </p:cNvCxnSpPr>
          <p:nvPr/>
        </p:nvCxnSpPr>
        <p:spPr>
          <a:xfrm>
            <a:off x="3923928" y="2442593"/>
            <a:ext cx="792088" cy="4823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3"/>
          </p:cNvCxnSpPr>
          <p:nvPr/>
        </p:nvCxnSpPr>
        <p:spPr>
          <a:xfrm flipV="1">
            <a:off x="3934272" y="4077072"/>
            <a:ext cx="709736" cy="302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6" name="Picture 4" descr="http://spi3uk.itvnet.lv/upload/articles/15/155864/images/5-mulkigakie-6.jpg"/>
          <p:cNvPicPr>
            <a:picLocks noChangeAspect="1" noChangeArrowheads="1"/>
          </p:cNvPicPr>
          <p:nvPr/>
        </p:nvPicPr>
        <p:blipFill>
          <a:blip r:embed="rId2" cstate="print"/>
          <a:srcRect/>
          <a:stretch>
            <a:fillRect/>
          </a:stretch>
        </p:blipFill>
        <p:spPr bwMode="auto">
          <a:xfrm>
            <a:off x="6876256" y="5157191"/>
            <a:ext cx="2267744" cy="1700809"/>
          </a:xfrm>
          <a:prstGeom prst="rect">
            <a:avLst/>
          </a:prstGeom>
          <a:noFill/>
        </p:spPr>
      </p:pic>
    </p:spTree>
    <p:extLst>
      <p:ext uri="{BB962C8B-B14F-4D97-AF65-F5344CB8AC3E}">
        <p14:creationId xmlns:p14="http://schemas.microsoft.com/office/powerpoint/2010/main" val="3171881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PIEMĒRS II </a:t>
            </a:r>
            <a:r>
              <a:rPr lang="lv-LV" dirty="0" smtClean="0">
                <a:solidFill>
                  <a:srgbClr val="0070C0"/>
                </a:solidFill>
              </a:rPr>
              <a:t>(maksimālā robeža)</a:t>
            </a:r>
            <a:endParaRPr lang="lv-LV" dirty="0"/>
          </a:p>
        </p:txBody>
      </p:sp>
      <p:sp>
        <p:nvSpPr>
          <p:cNvPr id="5" name="Content Placeholder 2"/>
          <p:cNvSpPr>
            <a:spLocks noGrp="1"/>
          </p:cNvSpPr>
          <p:nvPr>
            <p:ph idx="1"/>
          </p:nvPr>
        </p:nvSpPr>
        <p:spPr>
          <a:xfrm>
            <a:off x="467543" y="1628801"/>
            <a:ext cx="4824537" cy="2160239"/>
          </a:xfrm>
          <a:solidFill>
            <a:schemeClr val="tx2">
              <a:lumMod val="20000"/>
              <a:lumOff val="80000"/>
            </a:schemeClr>
          </a:solidFill>
          <a:ln w="15875" cmpd="dbl">
            <a:solidFill>
              <a:schemeClr val="accent1">
                <a:alpha val="0"/>
              </a:schemeClr>
            </a:solidFill>
          </a:ln>
        </p:spPr>
        <p:txBody>
          <a:bodyPr>
            <a:normAutofit/>
          </a:bodyPr>
          <a:lstStyle/>
          <a:p>
            <a:pPr marL="0" indent="0">
              <a:buNone/>
            </a:pPr>
            <a:r>
              <a:rPr lang="lv-LV" sz="2800" dirty="0" smtClean="0">
                <a:latin typeface="Times New Roman" panose="02020603050405020304" pitchFamily="18" charset="0"/>
                <a:cs typeface="Times New Roman" panose="02020603050405020304" pitchFamily="18" charset="0"/>
              </a:rPr>
              <a:t>Pēdējā noslēgtā gada neto apgrozījums – </a:t>
            </a:r>
            <a:r>
              <a:rPr lang="lv-LV" sz="2800" b="1" dirty="0" smtClean="0">
                <a:latin typeface="Times New Roman" panose="02020603050405020304" pitchFamily="18" charset="0"/>
                <a:cs typeface="Times New Roman" panose="02020603050405020304" pitchFamily="18" charset="0"/>
              </a:rPr>
              <a:t>18 000eur:</a:t>
            </a:r>
          </a:p>
          <a:p>
            <a:pPr marL="0" indent="0" algn="just">
              <a:buNone/>
            </a:pPr>
            <a:r>
              <a:rPr lang="lv-LV" sz="2800" i="1" dirty="0" smtClean="0">
                <a:latin typeface="Times New Roman" panose="02020603050405020304" pitchFamily="18" charset="0"/>
                <a:cs typeface="Times New Roman" panose="02020603050405020304" pitchFamily="18" charset="0"/>
              </a:rPr>
              <a:t> no lauksaimniecības </a:t>
            </a:r>
            <a:r>
              <a:rPr lang="lv-LV" sz="2800" dirty="0" smtClean="0">
                <a:latin typeface="Times New Roman" panose="02020603050405020304" pitchFamily="18" charset="0"/>
                <a:cs typeface="Times New Roman" panose="02020603050405020304" pitchFamily="18" charset="0"/>
              </a:rPr>
              <a:t>- </a:t>
            </a:r>
            <a:r>
              <a:rPr lang="lv-LV" sz="2800" b="1" dirty="0" smtClean="0">
                <a:latin typeface="Times New Roman" panose="02020603050405020304" pitchFamily="18" charset="0"/>
                <a:cs typeface="Times New Roman" panose="02020603050405020304" pitchFamily="18" charset="0"/>
              </a:rPr>
              <a:t>3000eur</a:t>
            </a:r>
          </a:p>
          <a:p>
            <a:pPr marL="0" indent="0" algn="just">
              <a:buNone/>
            </a:pPr>
            <a:r>
              <a:rPr lang="lv-LV" sz="2800" i="1" dirty="0" smtClean="0">
                <a:latin typeface="Times New Roman" panose="02020603050405020304" pitchFamily="18" charset="0"/>
                <a:cs typeface="Times New Roman" panose="02020603050405020304" pitchFamily="18" charset="0"/>
              </a:rPr>
              <a:t>no mežsaimniecības </a:t>
            </a:r>
            <a:r>
              <a:rPr lang="lv-LV" sz="2800" b="1" dirty="0" smtClean="0">
                <a:latin typeface="Times New Roman" panose="02020603050405020304" pitchFamily="18" charset="0"/>
                <a:cs typeface="Times New Roman" panose="02020603050405020304" pitchFamily="18" charset="0"/>
              </a:rPr>
              <a:t>–15 000eur</a:t>
            </a:r>
          </a:p>
          <a:p>
            <a:pPr marL="0" indent="0" algn="just">
              <a:buNone/>
            </a:pPr>
            <a:endParaRPr lang="lv-LV" sz="2800" b="1" dirty="0" smtClean="0">
              <a:latin typeface="Times New Roman" panose="02020603050405020304" pitchFamily="18" charset="0"/>
              <a:cs typeface="Times New Roman" panose="02020603050405020304" pitchFamily="18" charset="0"/>
            </a:endParaRPr>
          </a:p>
          <a:p>
            <a:pPr marL="0" indent="0" algn="just">
              <a:buNone/>
            </a:pPr>
            <a:endParaRPr lang="lv-LV" sz="2800" b="1" dirty="0">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467544" y="4221088"/>
            <a:ext cx="4824536" cy="1324743"/>
          </a:xfrm>
          <a:prstGeom prst="rect">
            <a:avLst/>
          </a:prstGeom>
          <a:solidFill>
            <a:schemeClr val="tx2">
              <a:lumMod val="20000"/>
              <a:lumOff val="80000"/>
            </a:schemeClr>
          </a:solidFill>
          <a:ln cmpd="sng">
            <a:solidFill>
              <a:schemeClr val="tx2">
                <a:lumMod val="20000"/>
                <a:lumOff val="80000"/>
                <a:alpha val="49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lv-LV" sz="2800" dirty="0" smtClean="0">
                <a:latin typeface="Times New Roman" panose="02020603050405020304" pitchFamily="18" charset="0"/>
                <a:cs typeface="Times New Roman" panose="02020603050405020304" pitchFamily="18" charset="0"/>
              </a:rPr>
              <a:t>SI vērtība uz projekta iesniegšanas dienu - </a:t>
            </a:r>
            <a:r>
              <a:rPr lang="lv-LV" sz="2800" b="1" dirty="0">
                <a:latin typeface="Times New Roman" panose="02020603050405020304" pitchFamily="18" charset="0"/>
                <a:cs typeface="Times New Roman" panose="02020603050405020304" pitchFamily="18" charset="0"/>
              </a:rPr>
              <a:t>4</a:t>
            </a:r>
            <a:r>
              <a:rPr lang="lv-LV" sz="2800" b="1" dirty="0" smtClean="0">
                <a:latin typeface="Times New Roman" panose="02020603050405020304" pitchFamily="18" charset="0"/>
                <a:cs typeface="Times New Roman" panose="02020603050405020304" pitchFamily="18" charset="0"/>
              </a:rPr>
              <a:t>000eur</a:t>
            </a:r>
            <a:endParaRPr lang="lv-LV" sz="2800" b="1"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5652120" y="1628800"/>
            <a:ext cx="2962672" cy="3888432"/>
          </a:xfrm>
          <a:prstGeom prst="rect">
            <a:avLst/>
          </a:prstGeom>
          <a:solidFill>
            <a:schemeClr val="tx2">
              <a:lumMod val="20000"/>
              <a:lumOff val="80000"/>
            </a:schemeClr>
          </a:solidFill>
          <a:ln cmpd="dbl">
            <a:solidFill>
              <a:schemeClr val="accent1">
                <a:alpha val="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lv-LV" sz="2800" dirty="0" smtClean="0">
                <a:latin typeface="Times New Roman" panose="02020603050405020304" pitchFamily="18" charset="0"/>
                <a:cs typeface="Times New Roman" panose="02020603050405020304" pitchFamily="18" charset="0"/>
              </a:rPr>
              <a:t>Neatbilst pasākuma nosacījumiem – maksimālais slieksnis pārsniegts ar neto apgrozījumu (18 000eur)</a:t>
            </a:r>
            <a:endParaRPr lang="lv-LV" sz="2800" b="1" dirty="0">
              <a:latin typeface="Times New Roman" panose="02020603050405020304" pitchFamily="18" charset="0"/>
              <a:cs typeface="Times New Roman" panose="02020603050405020304" pitchFamily="18" charset="0"/>
            </a:endParaRPr>
          </a:p>
        </p:txBody>
      </p:sp>
      <p:cxnSp>
        <p:nvCxnSpPr>
          <p:cNvPr id="9" name="Straight Arrow Connector 8"/>
          <p:cNvCxnSpPr>
            <a:stCxn id="5" idx="3"/>
          </p:cNvCxnSpPr>
          <p:nvPr/>
        </p:nvCxnSpPr>
        <p:spPr>
          <a:xfrm>
            <a:off x="5292080" y="2708921"/>
            <a:ext cx="360040" cy="432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3"/>
          </p:cNvCxnSpPr>
          <p:nvPr/>
        </p:nvCxnSpPr>
        <p:spPr>
          <a:xfrm flipV="1">
            <a:off x="5292080" y="4509120"/>
            <a:ext cx="360040" cy="374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descr="http://spi3uk.itvnet.lv/upload/articles/30/307743/images/Smaidini-5.jpg"/>
          <p:cNvPicPr>
            <a:picLocks noChangeAspect="1" noChangeArrowheads="1"/>
          </p:cNvPicPr>
          <p:nvPr/>
        </p:nvPicPr>
        <p:blipFill>
          <a:blip r:embed="rId2" cstate="print"/>
          <a:srcRect/>
          <a:stretch>
            <a:fillRect/>
          </a:stretch>
        </p:blipFill>
        <p:spPr bwMode="auto">
          <a:xfrm>
            <a:off x="7740352" y="5497446"/>
            <a:ext cx="1403648" cy="1360554"/>
          </a:xfrm>
          <a:prstGeom prst="rect">
            <a:avLst/>
          </a:prstGeom>
          <a:noFill/>
        </p:spPr>
      </p:pic>
    </p:spTree>
    <p:extLst>
      <p:ext uri="{BB962C8B-B14F-4D97-AF65-F5344CB8AC3E}">
        <p14:creationId xmlns:p14="http://schemas.microsoft.com/office/powerpoint/2010/main" val="1963202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smtClean="0">
                <a:solidFill>
                  <a:srgbClr val="0070C0"/>
                </a:solidFill>
                <a:latin typeface="Times New Roman" pitchFamily="18" charset="0"/>
                <a:cs typeface="Times New Roman" pitchFamily="18" charset="0"/>
              </a:rPr>
              <a:t>Atbalsta pretendenta izslēgšanas nosacījumi</a:t>
            </a:r>
            <a:endParaRPr lang="lv-LV"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algn="just">
              <a:buNone/>
            </a:pPr>
            <a:r>
              <a:rPr lang="lv-LV" dirty="0" smtClean="0">
                <a:latin typeface="Times New Roman" pitchFamily="18" charset="0"/>
                <a:cs typeface="Times New Roman" pitchFamily="18" charset="0"/>
              </a:rPr>
              <a:t>	Atbalsta pretendents atbalstu </a:t>
            </a:r>
            <a:r>
              <a:rPr lang="lv-LV" dirty="0" err="1" smtClean="0">
                <a:latin typeface="Times New Roman" pitchFamily="18" charset="0"/>
                <a:cs typeface="Times New Roman" pitchFamily="18" charset="0"/>
              </a:rPr>
              <a:t>apakšpasākumā</a:t>
            </a:r>
            <a:r>
              <a:rPr lang="lv-LV" dirty="0" smtClean="0">
                <a:latin typeface="Times New Roman" pitchFamily="18" charset="0"/>
                <a:cs typeface="Times New Roman" pitchFamily="18" charset="0"/>
              </a:rPr>
              <a:t> nevar saņemt, ja tas:</a:t>
            </a:r>
          </a:p>
          <a:p>
            <a:pPr algn="just"/>
            <a:r>
              <a:rPr lang="lv-LV" dirty="0" smtClean="0">
                <a:latin typeface="Times New Roman" pitchFamily="18" charset="0"/>
                <a:cs typeface="Times New Roman" pitchFamily="18" charset="0"/>
              </a:rPr>
              <a:t>saņēmis atbalstu LAP 2007.–2013.gadam pasākumā "</a:t>
            </a:r>
            <a:r>
              <a:rPr lang="lv-LV" b="1" dirty="0" smtClean="0">
                <a:latin typeface="Times New Roman" pitchFamily="18" charset="0"/>
                <a:cs typeface="Times New Roman" pitchFamily="18" charset="0"/>
              </a:rPr>
              <a:t>Atbalsts daļēji naturālo saimniecību pārstrukturēšanai</a:t>
            </a:r>
            <a:r>
              <a:rPr lang="lv-LV" dirty="0" smtClean="0">
                <a:latin typeface="Times New Roman" pitchFamily="18" charset="0"/>
                <a:cs typeface="Times New Roman" pitchFamily="18" charset="0"/>
              </a:rPr>
              <a:t>", kura </a:t>
            </a:r>
            <a:r>
              <a:rPr lang="lv-LV" b="1" dirty="0" smtClean="0">
                <a:latin typeface="Times New Roman" pitchFamily="18" charset="0"/>
                <a:cs typeface="Times New Roman" pitchFamily="18" charset="0"/>
              </a:rPr>
              <a:t>saistību periods nav beidzies;</a:t>
            </a:r>
          </a:p>
          <a:p>
            <a:pPr algn="just"/>
            <a:r>
              <a:rPr lang="lv-LV" dirty="0" smtClean="0">
                <a:latin typeface="Times New Roman" pitchFamily="18" charset="0"/>
                <a:cs typeface="Times New Roman" pitchFamily="18" charset="0"/>
              </a:rPr>
              <a:t>ir </a:t>
            </a:r>
            <a:r>
              <a:rPr lang="lv-LV" b="1" dirty="0" smtClean="0">
                <a:latin typeface="Times New Roman" pitchFamily="18" charset="0"/>
                <a:cs typeface="Times New Roman" pitchFamily="18" charset="0"/>
              </a:rPr>
              <a:t>iesniedzis</a:t>
            </a:r>
            <a:r>
              <a:rPr lang="lv-LV" dirty="0" smtClean="0">
                <a:latin typeface="Times New Roman" pitchFamily="18" charset="0"/>
                <a:cs typeface="Times New Roman" pitchFamily="18" charset="0"/>
              </a:rPr>
              <a:t> un LAD </a:t>
            </a:r>
            <a:r>
              <a:rPr lang="lv-LV" b="1" dirty="0" smtClean="0">
                <a:latin typeface="Times New Roman" pitchFamily="18" charset="0"/>
                <a:cs typeface="Times New Roman" pitchFamily="18" charset="0"/>
              </a:rPr>
              <a:t>ir apstiprinājis projekta </a:t>
            </a:r>
            <a:r>
              <a:rPr lang="lv-LV" dirty="0" smtClean="0">
                <a:latin typeface="Times New Roman" pitchFamily="18" charset="0"/>
                <a:cs typeface="Times New Roman" pitchFamily="18" charset="0"/>
              </a:rPr>
              <a:t>iesniegumu 2014.–2020. gadam pasākumā "</a:t>
            </a:r>
            <a:r>
              <a:rPr lang="lv-LV" b="1" dirty="0" smtClean="0">
                <a:latin typeface="Times New Roman" pitchFamily="18" charset="0"/>
                <a:cs typeface="Times New Roman" pitchFamily="18" charset="0"/>
              </a:rPr>
              <a:t>Ieguldījumi materiālajos aktīvos</a:t>
            </a:r>
            <a:r>
              <a:rPr lang="lv-LV" dirty="0" smtClean="0">
                <a:latin typeface="Times New Roman" pitchFamily="18" charset="0"/>
                <a:cs typeface="Times New Roman" pitchFamily="18" charset="0"/>
              </a:rPr>
              <a:t>".</a:t>
            </a:r>
          </a:p>
          <a:p>
            <a:endParaRPr lang="lv-LV" dirty="0"/>
          </a:p>
        </p:txBody>
      </p:sp>
    </p:spTree>
    <p:extLst>
      <p:ext uri="{BB962C8B-B14F-4D97-AF65-F5344CB8AC3E}">
        <p14:creationId xmlns:p14="http://schemas.microsoft.com/office/powerpoint/2010/main" val="4125204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765048" y="165013"/>
            <a:ext cx="6357907" cy="954107"/>
          </a:xfrm>
          <a:prstGeom prst="rect">
            <a:avLst/>
          </a:prstGeom>
        </p:spPr>
        <p:txBody>
          <a:bodyPr wrap="square">
            <a:spAutoFit/>
          </a:bodyPr>
          <a:lstStyle/>
          <a:p>
            <a:pPr algn="ctr"/>
            <a:r>
              <a:rPr lang="lv-LV" sz="2800" b="1" dirty="0" smtClean="0">
                <a:latin typeface="Calibri" pitchFamily="34" charset="0"/>
              </a:rPr>
              <a:t>Kurzemes plānošanas reģiona Uzņēmējdarbības centrs</a:t>
            </a:r>
            <a:endParaRPr lang="en-US" sz="2800" b="1" dirty="0" smtClean="0">
              <a:latin typeface="Calibri" pitchFamily="34" charset="0"/>
            </a:endParaRPr>
          </a:p>
        </p:txBody>
      </p:sp>
      <p:pic>
        <p:nvPicPr>
          <p:cNvPr id="2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71" t="18091" r="82042" b="65965"/>
          <a:stretch/>
        </p:blipFill>
        <p:spPr bwMode="auto">
          <a:xfrm>
            <a:off x="49216" y="81191"/>
            <a:ext cx="1268559" cy="118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0623" y="157374"/>
            <a:ext cx="720080" cy="851004"/>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24" y="1263408"/>
            <a:ext cx="9144000" cy="5594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244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Virsraksts 1"/>
          <p:cNvSpPr>
            <a:spLocks noGrp="1"/>
          </p:cNvSpPr>
          <p:nvPr>
            <p:ph type="title"/>
          </p:nvPr>
        </p:nvSpPr>
        <p:spPr>
          <a:xfrm>
            <a:off x="0" y="0"/>
            <a:ext cx="9144000" cy="836613"/>
          </a:xfrm>
        </p:spPr>
        <p:txBody>
          <a:bodyPr/>
          <a:lstStyle/>
          <a:p>
            <a:r>
              <a:rPr lang="lv-LV" sz="3000" b="1" dirty="0" smtClean="0"/>
              <a:t>Atbalsts ieguldījumiem ar lauksaimniecību nesaistītu darbību izveidei un </a:t>
            </a:r>
            <a:r>
              <a:rPr lang="lv-LV" sz="3000" b="1" dirty="0" smtClean="0"/>
              <a:t>attīstībai</a:t>
            </a:r>
            <a:endParaRPr lang="lv-LV" sz="2000" b="1" dirty="0" smtClean="0"/>
          </a:p>
        </p:txBody>
      </p:sp>
      <p:sp>
        <p:nvSpPr>
          <p:cNvPr id="16387" name="Satura vietturis 2"/>
          <p:cNvSpPr>
            <a:spLocks noGrp="1"/>
          </p:cNvSpPr>
          <p:nvPr>
            <p:ph idx="1"/>
          </p:nvPr>
        </p:nvSpPr>
        <p:spPr>
          <a:xfrm>
            <a:off x="0" y="836613"/>
            <a:ext cx="9144000" cy="6021387"/>
          </a:xfrm>
        </p:spPr>
        <p:txBody>
          <a:bodyPr/>
          <a:lstStyle/>
          <a:p>
            <a:pPr marL="0" indent="0">
              <a:buFontTx/>
              <a:buNone/>
            </a:pPr>
            <a:r>
              <a:rPr lang="lv-LV" sz="2400" b="1" dirty="0" smtClean="0"/>
              <a:t>Atbalsta: </a:t>
            </a:r>
            <a:r>
              <a:rPr lang="lv-LV" sz="2400" dirty="0" smtClean="0"/>
              <a:t>N</a:t>
            </a:r>
            <a:r>
              <a:rPr lang="lv-LV" sz="2400" dirty="0" smtClean="0"/>
              <a:t>elauksaimnieciskā </a:t>
            </a:r>
            <a:r>
              <a:rPr lang="lv-LV" sz="2400" dirty="0" smtClean="0"/>
              <a:t>darbība, </a:t>
            </a:r>
            <a:r>
              <a:rPr lang="lv-LV" sz="2400" dirty="0" err="1" smtClean="0"/>
              <a:t>t.sk</a:t>
            </a:r>
            <a:r>
              <a:rPr lang="lv-LV" sz="2400" dirty="0" smtClean="0"/>
              <a:t>. lauku </a:t>
            </a:r>
            <a:r>
              <a:rPr lang="lv-LV" sz="2400" dirty="0" smtClean="0"/>
              <a:t>tūrisms</a:t>
            </a:r>
            <a:endParaRPr lang="lv-LV" sz="2400" dirty="0" smtClean="0"/>
          </a:p>
          <a:p>
            <a:pPr marL="0" indent="0">
              <a:buNone/>
            </a:pPr>
            <a:r>
              <a:rPr lang="lv-LV" sz="2000" b="1" dirty="0" smtClean="0"/>
              <a:t>ATBALSTA </a:t>
            </a:r>
            <a:r>
              <a:rPr lang="lv-LV" sz="2000" b="1" dirty="0"/>
              <a:t>PRETENDENTS IR:</a:t>
            </a:r>
            <a:endParaRPr lang="lv-LV" sz="2000" dirty="0"/>
          </a:p>
          <a:p>
            <a:r>
              <a:rPr lang="lv-LV" sz="2400" dirty="0"/>
              <a:t>lauksaimnieks – </a:t>
            </a:r>
            <a:r>
              <a:rPr lang="lv-LV" sz="2400" dirty="0" err="1" smtClean="0"/>
              <a:t>saimn</a:t>
            </a:r>
            <a:r>
              <a:rPr lang="lv-LV" sz="2400" dirty="0" smtClean="0"/>
              <a:t>. </a:t>
            </a:r>
            <a:r>
              <a:rPr lang="lv-LV" sz="2400" dirty="0"/>
              <a:t>darbības veicējs, kura dzīvesvieta ir deklarēta lauku teritorijā, kā arī IK vai juridiska persona, kuras </a:t>
            </a:r>
            <a:r>
              <a:rPr lang="lv-LV" sz="2400" dirty="0" err="1" smtClean="0"/>
              <a:t>jur</a:t>
            </a:r>
            <a:r>
              <a:rPr lang="lv-LV" sz="2400" dirty="0" smtClean="0"/>
              <a:t>. </a:t>
            </a:r>
            <a:r>
              <a:rPr lang="lv-LV" sz="2400" dirty="0"/>
              <a:t>adrese ir lauku teritorijā;</a:t>
            </a:r>
          </a:p>
          <a:p>
            <a:r>
              <a:rPr lang="lv-LV" sz="2400" dirty="0" err="1"/>
              <a:t>S</a:t>
            </a:r>
            <a:r>
              <a:rPr lang="lv-LV" sz="2400" dirty="0" err="1" smtClean="0"/>
              <a:t>aimn</a:t>
            </a:r>
            <a:r>
              <a:rPr lang="lv-LV" sz="2400" dirty="0" smtClean="0"/>
              <a:t>. </a:t>
            </a:r>
            <a:r>
              <a:rPr lang="lv-LV" sz="2400" dirty="0"/>
              <a:t>darbības veicējs, kura dzīvesvieta ir deklarēta lauku teritorijā, kā arī IK vai juridiska persona, kuras juridiskā adrese ir lauku teritorijā, ja tie atbilst </a:t>
            </a:r>
            <a:r>
              <a:rPr lang="lv-LV" sz="2400" dirty="0" err="1"/>
              <a:t>mikro</a:t>
            </a:r>
            <a:r>
              <a:rPr lang="lv-LV" sz="2400" dirty="0"/>
              <a:t> vai maza uzņēmuma </a:t>
            </a:r>
            <a:r>
              <a:rPr lang="lv-LV" sz="2400" dirty="0" smtClean="0"/>
              <a:t>statusam</a:t>
            </a:r>
          </a:p>
          <a:p>
            <a:r>
              <a:rPr lang="lv-LV" sz="2400" dirty="0" smtClean="0"/>
              <a:t>TŪRISMĀ -1.un </a:t>
            </a:r>
            <a:r>
              <a:rPr lang="lv-LV" sz="2400" dirty="0"/>
              <a:t>2.punktā minētās personas, kas ir, tūrisma pakalpojumu sniedzēji un apliecina saimnieciskās darbības sistemātiskumu esošā tūrisma piesaistes objektā</a:t>
            </a:r>
            <a:endParaRPr lang="lv-LV" sz="2400" dirty="0"/>
          </a:p>
          <a:p>
            <a:pPr marL="0" indent="0">
              <a:buFontTx/>
              <a:buNone/>
            </a:pPr>
            <a:r>
              <a:rPr lang="lv-LV" sz="2400" b="1" dirty="0" smtClean="0"/>
              <a:t>Attiecināmās izmaksas: </a:t>
            </a:r>
            <a:r>
              <a:rPr lang="lv-LV" sz="2400" dirty="0" smtClean="0"/>
              <a:t>Jaunu </a:t>
            </a:r>
            <a:r>
              <a:rPr lang="lv-LV" sz="2400" dirty="0" smtClean="0"/>
              <a:t>pamatlīdzekļu iegāde</a:t>
            </a:r>
            <a:r>
              <a:rPr lang="lv-LV" sz="2400" dirty="0" smtClean="0"/>
              <a:t>, mobil</a:t>
            </a:r>
            <a:r>
              <a:rPr lang="lv-LV" sz="2400" dirty="0" smtClean="0"/>
              <a:t>ā tehnika,</a:t>
            </a:r>
            <a:r>
              <a:rPr lang="lv-LV" sz="2400" dirty="0" smtClean="0"/>
              <a:t> </a:t>
            </a:r>
            <a:r>
              <a:rPr lang="lv-LV" sz="2400" dirty="0" smtClean="0"/>
              <a:t>būvniecība, vispārējās izmaksas</a:t>
            </a:r>
          </a:p>
          <a:p>
            <a:pPr marL="0" indent="0">
              <a:buFontTx/>
              <a:buNone/>
            </a:pPr>
            <a:r>
              <a:rPr lang="lv-LV" sz="2400" b="1" dirty="0" smtClean="0"/>
              <a:t>Atbalsta </a:t>
            </a:r>
            <a:r>
              <a:rPr lang="lv-LV" sz="2400" b="1" dirty="0"/>
              <a:t>intensitāte</a:t>
            </a:r>
            <a:r>
              <a:rPr lang="lv-LV" sz="2400" dirty="0"/>
              <a:t> ir 25%, 35% un 40%.</a:t>
            </a:r>
            <a:endParaRPr lang="lv-LV" sz="2400" dirty="0" smtClean="0"/>
          </a:p>
        </p:txBody>
      </p:sp>
    </p:spTree>
    <p:extLst>
      <p:ext uri="{BB962C8B-B14F-4D97-AF65-F5344CB8AC3E}">
        <p14:creationId xmlns:p14="http://schemas.microsoft.com/office/powerpoint/2010/main" val="3965837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z="2800" b="1" dirty="0"/>
              <a:t>Atbalsts ieguldījumiem ar lauksaimniecību nesaistītu darbību izveidei un </a:t>
            </a:r>
            <a:r>
              <a:rPr lang="lv-LV" sz="2800" b="1" dirty="0" smtClean="0"/>
              <a:t>attīstībai II</a:t>
            </a:r>
            <a:endParaRPr lang="lv-LV" sz="2800" dirty="0"/>
          </a:p>
        </p:txBody>
      </p:sp>
      <p:sp>
        <p:nvSpPr>
          <p:cNvPr id="3" name="Satura vietturis 2"/>
          <p:cNvSpPr>
            <a:spLocks noGrp="1"/>
          </p:cNvSpPr>
          <p:nvPr>
            <p:ph idx="1"/>
          </p:nvPr>
        </p:nvSpPr>
        <p:spPr>
          <a:xfrm>
            <a:off x="107504" y="1268760"/>
            <a:ext cx="8579296" cy="5589240"/>
          </a:xfrm>
        </p:spPr>
        <p:txBody>
          <a:bodyPr/>
          <a:lstStyle/>
          <a:p>
            <a:pPr marL="0" indent="0">
              <a:buNone/>
            </a:pPr>
            <a:r>
              <a:rPr lang="lv-LV" b="1" dirty="0"/>
              <a:t>NEATBALSTĀMĀS </a:t>
            </a:r>
            <a:r>
              <a:rPr lang="lv-LV" b="1" dirty="0" smtClean="0"/>
              <a:t>NOZARES:</a:t>
            </a:r>
            <a:r>
              <a:rPr lang="lv-LV" dirty="0"/>
              <a:t/>
            </a:r>
            <a:br>
              <a:rPr lang="lv-LV" dirty="0"/>
            </a:br>
            <a:r>
              <a:rPr lang="lv-LV" dirty="0" smtClean="0"/>
              <a:t>Lauksaimniecība</a:t>
            </a:r>
          </a:p>
          <a:p>
            <a:pPr marL="0" indent="0">
              <a:buNone/>
            </a:pPr>
            <a:r>
              <a:rPr lang="lv-LV" dirty="0" smtClean="0"/>
              <a:t>lauksaimniecības </a:t>
            </a:r>
            <a:r>
              <a:rPr lang="lv-LV" dirty="0"/>
              <a:t>produktu pārstrāde (arī dzērienu ražošana, piemēram, ūdens un alus</a:t>
            </a:r>
            <a:r>
              <a:rPr lang="lv-LV" dirty="0" smtClean="0"/>
              <a:t>) </a:t>
            </a:r>
            <a:r>
              <a:rPr lang="lv-LV" dirty="0"/>
              <a:t>tērauda </a:t>
            </a:r>
            <a:r>
              <a:rPr lang="lv-LV" dirty="0" smtClean="0"/>
              <a:t>nozare, ogļrūpniecība</a:t>
            </a:r>
            <a:r>
              <a:rPr lang="lv-LV" dirty="0"/>
              <a:t>, </a:t>
            </a:r>
            <a:r>
              <a:rPr lang="lv-LV" dirty="0" smtClean="0"/>
              <a:t>kuģu </a:t>
            </a:r>
            <a:r>
              <a:rPr lang="lv-LV" dirty="0"/>
              <a:t>būve, sintētisko šķiedru nozare, transporta nozare (izņemot taksometru </a:t>
            </a:r>
            <a:r>
              <a:rPr lang="lv-LV" dirty="0" smtClean="0"/>
              <a:t>pakalpojumus, individuālos </a:t>
            </a:r>
            <a:r>
              <a:rPr lang="lv-LV" dirty="0"/>
              <a:t>kravu pārvadāšanas pakalpojumus un cauruļvadu transportu un kosmisko transportu), enerģijas ražošanas, sadales un infrastruktūras nozare</a:t>
            </a:r>
            <a:endParaRPr lang="lv-LV" dirty="0"/>
          </a:p>
        </p:txBody>
      </p:sp>
    </p:spTree>
    <p:extLst>
      <p:ext uri="{BB962C8B-B14F-4D97-AF65-F5344CB8AC3E}">
        <p14:creationId xmlns:p14="http://schemas.microsoft.com/office/powerpoint/2010/main" val="3334200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trans="45000"/>
                    </a14:imgEffect>
                  </a14:imgLayer>
                </a14:imgProps>
              </a:ext>
              <a:ext uri="{28A0092B-C50C-407E-A947-70E740481C1C}">
                <a14:useLocalDpi xmlns:a14="http://schemas.microsoft.com/office/drawing/2010/main" val="0"/>
              </a:ext>
            </a:extLst>
          </a:blip>
          <a:srcRect/>
          <a:stretch>
            <a:fillRect/>
          </a:stretch>
        </p:blipFill>
        <p:spPr bwMode="auto">
          <a:xfrm>
            <a:off x="1619672" y="404664"/>
            <a:ext cx="5544616" cy="59303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itle 3"/>
          <p:cNvSpPr>
            <a:spLocks noGrp="1"/>
          </p:cNvSpPr>
          <p:nvPr>
            <p:ph type="title"/>
          </p:nvPr>
        </p:nvSpPr>
        <p:spPr>
          <a:xfrm>
            <a:off x="1475656" y="2492896"/>
            <a:ext cx="5760640" cy="1080120"/>
          </a:xfrm>
        </p:spPr>
        <p:txBody>
          <a:bodyPr>
            <a:normAutofit fontScale="90000"/>
          </a:bodyPr>
          <a:lstStyle/>
          <a:p>
            <a:r>
              <a:rPr lang="lv-LV" dirty="0" smtClean="0"/>
              <a:t>PALDIES! </a:t>
            </a:r>
            <a:r>
              <a:rPr lang="lv-LV" dirty="0"/>
              <a:t/>
            </a:r>
            <a:br>
              <a:rPr lang="lv-LV" dirty="0"/>
            </a:br>
            <a:r>
              <a:rPr lang="lv-LV" dirty="0" smtClean="0"/>
              <a:t>Baiba Kūma</a:t>
            </a:r>
            <a:r>
              <a:rPr lang="lv-LV" sz="2200" dirty="0"/>
              <a:t/>
            </a:r>
            <a:br>
              <a:rPr lang="lv-LV" sz="2200" dirty="0"/>
            </a:br>
            <a:r>
              <a:rPr lang="lv-LV" sz="2000" dirty="0" smtClean="0"/>
              <a:t>Kurzemes plānošanas reģiona</a:t>
            </a:r>
            <a:br>
              <a:rPr lang="lv-LV" sz="2000" dirty="0" smtClean="0"/>
            </a:br>
            <a:r>
              <a:rPr lang="lv-LV" sz="2000" dirty="0" smtClean="0"/>
              <a:t>Uzņēmējdarbības centra vadītāja</a:t>
            </a:r>
            <a:br>
              <a:rPr lang="lv-LV" sz="2000" dirty="0" smtClean="0"/>
            </a:br>
            <a:r>
              <a:rPr lang="lv-LV" sz="2000" dirty="0" smtClean="0"/>
              <a:t>Saldus, </a:t>
            </a:r>
            <a:r>
              <a:rPr lang="lv-LV" sz="2000" dirty="0" err="1" smtClean="0"/>
              <a:t>Striku</a:t>
            </a:r>
            <a:r>
              <a:rPr lang="lv-LV" sz="2000" dirty="0" smtClean="0"/>
              <a:t> iela 2</a:t>
            </a:r>
            <a:br>
              <a:rPr lang="lv-LV" sz="2000" dirty="0" smtClean="0"/>
            </a:br>
            <a:r>
              <a:rPr lang="lv-LV" sz="2000" dirty="0" smtClean="0"/>
              <a:t>Telefons; 63807276, 29190998</a:t>
            </a:r>
            <a:br>
              <a:rPr lang="lv-LV" sz="2000" dirty="0" smtClean="0"/>
            </a:br>
            <a:r>
              <a:rPr lang="lv-LV" sz="2000" dirty="0" smtClean="0"/>
              <a:t>e-</a:t>
            </a:r>
            <a:r>
              <a:rPr lang="lv-LV" sz="2000" dirty="0" err="1" smtClean="0"/>
              <a:t>mail</a:t>
            </a:r>
            <a:r>
              <a:rPr lang="lv-LV" sz="2000" dirty="0" smtClean="0"/>
              <a:t>: </a:t>
            </a:r>
            <a:r>
              <a:rPr lang="lv-LV" sz="2000" dirty="0" err="1" smtClean="0"/>
              <a:t>baiba.kuma</a:t>
            </a:r>
            <a:r>
              <a:rPr lang="lv-LV" sz="2000" dirty="0" err="1" smtClean="0">
                <a:hlinkClick r:id="rId5"/>
              </a:rPr>
              <a:t>@kurzemesregions.lv</a:t>
            </a:r>
            <a:r>
              <a:rPr lang="lv-LV" sz="2000" dirty="0" smtClean="0"/>
              <a:t> </a:t>
            </a:r>
            <a:br>
              <a:rPr lang="lv-LV" sz="2000" dirty="0" smtClean="0"/>
            </a:br>
            <a:r>
              <a:rPr lang="lv-LV" sz="2000" dirty="0" err="1" smtClean="0">
                <a:hlinkClick r:id="rId6"/>
              </a:rPr>
              <a:t>www.kurzemesregions.lv</a:t>
            </a:r>
            <a:r>
              <a:rPr lang="lv-LV" sz="2000" dirty="0" smtClean="0"/>
              <a:t>  </a:t>
            </a:r>
            <a:endParaRPr lang="lv-LV" sz="2000" dirty="0"/>
          </a:p>
        </p:txBody>
      </p:sp>
      <p:pic>
        <p:nvPicPr>
          <p:cNvPr id="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271" t="18091" r="82042" b="65965"/>
          <a:stretch/>
        </p:blipFill>
        <p:spPr bwMode="auto">
          <a:xfrm>
            <a:off x="7428168" y="210669"/>
            <a:ext cx="1715832" cy="1599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528" y="5285858"/>
            <a:ext cx="1091198" cy="1289598"/>
          </a:xfrm>
          <a:prstGeom prst="rect">
            <a:avLst/>
          </a:prstGeom>
        </p:spPr>
      </p:pic>
    </p:spTree>
    <p:extLst>
      <p:ext uri="{BB962C8B-B14F-4D97-AF65-F5344CB8AC3E}">
        <p14:creationId xmlns:p14="http://schemas.microsoft.com/office/powerpoint/2010/main" val="2169817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91680" y="-99392"/>
            <a:ext cx="7452320" cy="1296144"/>
          </a:xfrm>
        </p:spPr>
        <p:txBody>
          <a:bodyPr>
            <a:normAutofit fontScale="90000"/>
          </a:bodyPr>
          <a:lstStyle/>
          <a:p>
            <a:r>
              <a:rPr lang="lv-LV" sz="4000" dirty="0"/>
              <a:t/>
            </a:r>
            <a:br>
              <a:rPr lang="lv-LV" sz="4000" dirty="0"/>
            </a:br>
            <a:r>
              <a:rPr lang="lv-LV" sz="4000" dirty="0"/>
              <a:t> </a:t>
            </a:r>
            <a:r>
              <a:rPr lang="lv-LV" sz="4000" b="1" dirty="0" smtClean="0"/>
              <a:t>IGAUNIJAS–LATVIJAS </a:t>
            </a:r>
            <a:br>
              <a:rPr lang="lv-LV" sz="4000" b="1" dirty="0" smtClean="0"/>
            </a:br>
            <a:r>
              <a:rPr lang="lv-LV" sz="4000" b="1" dirty="0" smtClean="0"/>
              <a:t>PROGRAMMA 2014 </a:t>
            </a:r>
            <a:r>
              <a:rPr lang="lv-LV" sz="4000" b="1" dirty="0"/>
              <a:t>-2020</a:t>
            </a:r>
            <a:endParaRPr lang="en-GB" sz="4000" b="1" dirty="0">
              <a:latin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93" y="1412776"/>
            <a:ext cx="5579922" cy="423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137"/>
            <a:ext cx="2736304" cy="102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aisnstūris 1"/>
          <p:cNvSpPr/>
          <p:nvPr/>
        </p:nvSpPr>
        <p:spPr>
          <a:xfrm>
            <a:off x="-8039" y="1412776"/>
            <a:ext cx="5012087" cy="5355312"/>
          </a:xfrm>
          <a:prstGeom prst="rect">
            <a:avLst/>
          </a:prstGeom>
        </p:spPr>
        <p:txBody>
          <a:bodyPr wrap="square">
            <a:spAutoFit/>
          </a:bodyPr>
          <a:lstStyle/>
          <a:p>
            <a:r>
              <a:rPr lang="lv-LV" dirty="0"/>
              <a:t>1. PRIORITĀTE Aktīva un pievilcīga uzņēmējdarbības vide</a:t>
            </a:r>
          </a:p>
          <a:p>
            <a:pPr algn="ctr"/>
            <a:r>
              <a:rPr lang="lv-LV" dirty="0" smtClean="0"/>
              <a:t>Mērķi:</a:t>
            </a:r>
          </a:p>
          <a:p>
            <a:pPr algn="ctr"/>
            <a:r>
              <a:rPr lang="lv-LV" dirty="0" smtClean="0"/>
              <a:t> </a:t>
            </a:r>
            <a:r>
              <a:rPr lang="lv-LV" dirty="0"/>
              <a:t>1.1. Paaugstināta starptautiskā uzņēmējdarbības aktivitāte reģionā</a:t>
            </a:r>
          </a:p>
          <a:p>
            <a:pPr algn="ctr"/>
            <a:r>
              <a:rPr lang="lv-LV" dirty="0"/>
              <a:t>2 </a:t>
            </a:r>
            <a:r>
              <a:rPr lang="lv-LV" dirty="0" smtClean="0"/>
              <a:t>MEUR</a:t>
            </a:r>
          </a:p>
          <a:p>
            <a:r>
              <a:rPr lang="lv-LV" dirty="0" smtClean="0"/>
              <a:t>1.2</a:t>
            </a:r>
            <a:r>
              <a:rPr lang="lv-LV" dirty="0"/>
              <a:t>. </a:t>
            </a:r>
            <a:r>
              <a:rPr lang="lv-LV" b="1" dirty="0"/>
              <a:t>Vairāk kopīgi attīstītu produktu un pakalpojumu </a:t>
            </a:r>
            <a:r>
              <a:rPr lang="lv-LV" dirty="0"/>
              <a:t>programmas teritorijā 9,4 </a:t>
            </a:r>
            <a:r>
              <a:rPr lang="lv-LV" dirty="0" smtClean="0"/>
              <a:t>MEUR</a:t>
            </a:r>
          </a:p>
          <a:p>
            <a:endParaRPr lang="lv-LV" dirty="0" smtClean="0"/>
          </a:p>
          <a:p>
            <a:pPr algn="ctr"/>
            <a:r>
              <a:rPr lang="lv-LV" dirty="0"/>
              <a:t>MVU </a:t>
            </a:r>
            <a:r>
              <a:rPr lang="lv-LV" b="1" dirty="0"/>
              <a:t>sistemātisku un ilgtermiņa </a:t>
            </a:r>
            <a:r>
              <a:rPr lang="lv-LV" dirty="0"/>
              <a:t>attīstības pasākumu īstenošana, tostarp </a:t>
            </a:r>
            <a:r>
              <a:rPr lang="lv-LV" b="1" dirty="0"/>
              <a:t>kopīgu</a:t>
            </a:r>
            <a:r>
              <a:rPr lang="lv-LV" dirty="0"/>
              <a:t> produktu un pakalpojumu izstrāde, kopīgas mārketinga aktivitātes, kapacitātes palielināšanas iniciatīvas, konsultācijas, apmācības </a:t>
            </a:r>
            <a:r>
              <a:rPr lang="lv-LV" dirty="0" err="1"/>
              <a:t>u.c</a:t>
            </a:r>
            <a:r>
              <a:rPr lang="lv-LV" dirty="0" smtClean="0"/>
              <a:t>.</a:t>
            </a:r>
            <a:endParaRPr lang="lv-LV" dirty="0"/>
          </a:p>
          <a:p>
            <a:pPr algn="ctr"/>
            <a:r>
              <a:rPr lang="lv-LV" dirty="0" smtClean="0"/>
              <a:t>Sadarbības </a:t>
            </a:r>
            <a:r>
              <a:rPr lang="lv-LV" dirty="0"/>
              <a:t>uzlabošana starp MVU, pētniecības un izglītības institūcijām, un publiskā sektora atbalsta struktūrām; inovācijas procesu </a:t>
            </a:r>
            <a:r>
              <a:rPr lang="lv-LV" dirty="0" smtClean="0"/>
              <a:t>atbalsts</a:t>
            </a:r>
          </a:p>
          <a:p>
            <a:endParaRPr lang="lv-LV" dirty="0" smtClean="0"/>
          </a:p>
          <a:p>
            <a:r>
              <a:rPr lang="lv-LV" dirty="0"/>
              <a:t>Programmas finansējums līdz 85</a:t>
            </a:r>
            <a:r>
              <a:rPr lang="lv-LV" dirty="0" smtClean="0"/>
              <a:t>%</a:t>
            </a:r>
            <a:endParaRPr lang="lv-LV" dirty="0"/>
          </a:p>
        </p:txBody>
      </p:sp>
    </p:spTree>
    <p:extLst>
      <p:ext uri="{BB962C8B-B14F-4D97-AF65-F5344CB8AC3E}">
        <p14:creationId xmlns:p14="http://schemas.microsoft.com/office/powerpoint/2010/main" val="1222678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p:cNvSpPr>
            <a:spLocks noGrp="1"/>
          </p:cNvSpPr>
          <p:nvPr>
            <p:ph type="title"/>
          </p:nvPr>
        </p:nvSpPr>
        <p:spPr>
          <a:xfrm>
            <a:off x="467544" y="332656"/>
            <a:ext cx="7272808" cy="659773"/>
          </a:xfrm>
        </p:spPr>
        <p:txBody>
          <a:bodyPr>
            <a:normAutofit/>
          </a:bodyPr>
          <a:lstStyle/>
          <a:p>
            <a:r>
              <a:rPr lang="lv-LV" sz="3200" b="1" dirty="0" smtClean="0">
                <a:solidFill>
                  <a:schemeClr val="accent1">
                    <a:lumMod val="75000"/>
                  </a:schemeClr>
                </a:solidFill>
                <a:effectLst>
                  <a:outerShdw blurRad="38100" dist="38100" dir="2700000" algn="tl">
                    <a:srgbClr val="000000">
                      <a:alpha val="43137"/>
                    </a:srgbClr>
                  </a:outerShdw>
                </a:effectLst>
                <a:latin typeface="Calibri" pitchFamily="34" charset="0"/>
              </a:rPr>
              <a:t>LIFE programma</a:t>
            </a:r>
            <a:endParaRPr lang="en-GB" sz="3200" b="1" dirty="0">
              <a:solidFill>
                <a:schemeClr val="accent1">
                  <a:lumMod val="75000"/>
                </a:schemeClr>
              </a:solidFill>
              <a:effectLst>
                <a:outerShdw blurRad="38100" dist="38100" dir="2700000" algn="tl">
                  <a:srgbClr val="000000">
                    <a:alpha val="43137"/>
                  </a:srgbClr>
                </a:outerShdw>
              </a:effectLst>
              <a:latin typeface="Calibri" pitchFamily="34"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24328" y="116632"/>
            <a:ext cx="1371719" cy="96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aisnstūris 1"/>
          <p:cNvSpPr/>
          <p:nvPr/>
        </p:nvSpPr>
        <p:spPr>
          <a:xfrm>
            <a:off x="611560" y="1268760"/>
            <a:ext cx="6984776" cy="4801314"/>
          </a:xfrm>
          <a:prstGeom prst="rect">
            <a:avLst/>
          </a:prstGeom>
        </p:spPr>
        <p:txBody>
          <a:bodyPr wrap="square">
            <a:spAutoFit/>
          </a:bodyPr>
          <a:lstStyle/>
          <a:p>
            <a:r>
              <a:rPr lang="lv-LV" dirty="0"/>
              <a:t> ES finansēts instruments </a:t>
            </a:r>
            <a:r>
              <a:rPr lang="lv-LV" b="1" dirty="0"/>
              <a:t>vides un klimata pasākumiem </a:t>
            </a:r>
            <a:r>
              <a:rPr lang="lv-LV" dirty="0"/>
              <a:t>un projektiem, lai uzlabotu ES vides un klimata politikas un likumdošanas īstenošanu</a:t>
            </a:r>
            <a:r>
              <a:rPr lang="lv-LV" dirty="0" smtClean="0"/>
              <a:t>.</a:t>
            </a:r>
          </a:p>
          <a:p>
            <a:r>
              <a:rPr lang="lv-LV" b="1" dirty="0" smtClean="0"/>
              <a:t>Projekta iesniedzējs</a:t>
            </a:r>
            <a:r>
              <a:rPr lang="lv-LV" dirty="0" smtClean="0"/>
              <a:t>:</a:t>
            </a:r>
          </a:p>
          <a:p>
            <a:r>
              <a:rPr lang="lv-LV" dirty="0" smtClean="0"/>
              <a:t>jebkura </a:t>
            </a:r>
            <a:r>
              <a:rPr lang="lv-LV" dirty="0"/>
              <a:t>juridiskā persona – uzņēmēji, sabiedriskās organizācijas, pašvaldības, nevalstiskās organizācijas – kas plāno veikt inovatīvus un ilgtspējīgus uzlabojumus</a:t>
            </a:r>
            <a:r>
              <a:rPr lang="lv-LV" dirty="0" smtClean="0"/>
              <a:t>.</a:t>
            </a:r>
          </a:p>
          <a:p>
            <a:r>
              <a:rPr lang="lv-LV" dirty="0"/>
              <a:t/>
            </a:r>
            <a:br>
              <a:rPr lang="lv-LV" dirty="0"/>
            </a:br>
            <a:r>
              <a:rPr lang="lv-LV" dirty="0" smtClean="0"/>
              <a:t>Privātie </a:t>
            </a:r>
            <a:r>
              <a:rPr lang="lv-LV" dirty="0"/>
              <a:t>uzņēmēji var veikt jaunu produktu, tehnoloģiju vai metožu ieviešanu vai izmēģināšanu, kas vērsti uz vides un klimata kvalitātes uzlabošanu</a:t>
            </a:r>
            <a:r>
              <a:rPr lang="lv-LV" dirty="0" smtClean="0"/>
              <a:t>.</a:t>
            </a:r>
          </a:p>
          <a:p>
            <a:endParaRPr lang="lv-LV" dirty="0"/>
          </a:p>
          <a:p>
            <a:r>
              <a:rPr lang="lv-LV" dirty="0" smtClean="0"/>
              <a:t>Atbalsta intensitāte 60% (iespēja saņemt vēl 10%)</a:t>
            </a:r>
          </a:p>
          <a:p>
            <a:endParaRPr lang="lv-LV" dirty="0"/>
          </a:p>
          <a:p>
            <a:r>
              <a:rPr lang="lv-LV" dirty="0"/>
              <a:t>LIFE Atbalsta </a:t>
            </a:r>
            <a:r>
              <a:rPr lang="lv-LV" dirty="0" smtClean="0"/>
              <a:t>vienība:</a:t>
            </a:r>
          </a:p>
          <a:p>
            <a:r>
              <a:rPr lang="lv-LV" dirty="0" smtClean="0"/>
              <a:t>Latvijas vides aizsardzības fonda administrācija</a:t>
            </a:r>
          </a:p>
          <a:p>
            <a:r>
              <a:rPr lang="lv-LV" dirty="0" err="1" smtClean="0">
                <a:hlinkClick r:id="rId4"/>
              </a:rPr>
              <a:t>www.lvafa.gov.lv</a:t>
            </a:r>
            <a:endParaRPr lang="lv-LV" dirty="0" smtClean="0"/>
          </a:p>
          <a:p>
            <a:endParaRPr lang="lv-LV"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2353" y="3789040"/>
            <a:ext cx="3556669" cy="241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509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144" y="32747"/>
            <a:ext cx="7221488" cy="1143000"/>
          </a:xfrm>
        </p:spPr>
        <p:txBody>
          <a:bodyPr>
            <a:normAutofit fontScale="90000"/>
          </a:bodyPr>
          <a:lstStyle/>
          <a:p>
            <a:r>
              <a:rPr lang="lv-LV" sz="3000" b="1" dirty="0" smtClean="0">
                <a:solidFill>
                  <a:schemeClr val="accent1">
                    <a:lumMod val="75000"/>
                  </a:schemeClr>
                </a:solidFill>
                <a:effectLst>
                  <a:outerShdw blurRad="38100" dist="38100" dir="2700000" algn="tl">
                    <a:srgbClr val="000000">
                      <a:alpha val="43137"/>
                    </a:srgbClr>
                  </a:outerShdw>
                </a:effectLst>
              </a:rPr>
              <a:t/>
            </a:r>
            <a:br>
              <a:rPr lang="lv-LV" sz="3000" b="1" dirty="0" smtClean="0">
                <a:solidFill>
                  <a:schemeClr val="accent1">
                    <a:lumMod val="75000"/>
                  </a:schemeClr>
                </a:solidFill>
                <a:effectLst>
                  <a:outerShdw blurRad="38100" dist="38100" dir="2700000" algn="tl">
                    <a:srgbClr val="000000">
                      <a:alpha val="43137"/>
                    </a:srgbClr>
                  </a:outerShdw>
                </a:effectLst>
              </a:rPr>
            </a:br>
            <a:r>
              <a:rPr lang="lv-LV" sz="3000" b="1" dirty="0" smtClean="0">
                <a:solidFill>
                  <a:schemeClr val="accent1">
                    <a:lumMod val="75000"/>
                  </a:schemeClr>
                </a:solidFill>
                <a:effectLst>
                  <a:outerShdw blurRad="38100" dist="38100" dir="2700000" algn="tl">
                    <a:srgbClr val="000000">
                      <a:alpha val="43137"/>
                    </a:srgbClr>
                  </a:outerShdw>
                </a:effectLst>
              </a:rPr>
              <a:t>Latvijas investīciju un attīstības aģentūra </a:t>
            </a:r>
            <a:r>
              <a:rPr lang="lv-LV" sz="3000" b="1" dirty="0" err="1" smtClean="0">
                <a:solidFill>
                  <a:schemeClr val="accent1">
                    <a:lumMod val="75000"/>
                  </a:schemeClr>
                </a:solidFill>
                <a:effectLst>
                  <a:outerShdw blurRad="38100" dist="38100" dir="2700000" algn="tl">
                    <a:srgbClr val="000000">
                      <a:alpha val="43137"/>
                    </a:srgbClr>
                  </a:outerShdw>
                </a:effectLst>
                <a:hlinkClick r:id="rId3"/>
              </a:rPr>
              <a:t>www.liaa.gov.lv</a:t>
            </a:r>
            <a:r>
              <a:rPr lang="lv-LV" sz="3000" b="1" dirty="0" smtClean="0">
                <a:solidFill>
                  <a:schemeClr val="accent1">
                    <a:lumMod val="75000"/>
                  </a:schemeClr>
                </a:solidFill>
                <a:effectLst>
                  <a:outerShdw blurRad="38100" dist="38100" dir="2700000" algn="tl">
                    <a:srgbClr val="000000">
                      <a:alpha val="43137"/>
                    </a:srgbClr>
                  </a:outerShdw>
                </a:effectLst>
              </a:rPr>
              <a:t/>
            </a:r>
            <a:br>
              <a:rPr lang="lv-LV" sz="3000" b="1" dirty="0" smtClean="0">
                <a:solidFill>
                  <a:schemeClr val="accent1">
                    <a:lumMod val="75000"/>
                  </a:schemeClr>
                </a:solidFill>
                <a:effectLst>
                  <a:outerShdw blurRad="38100" dist="38100" dir="2700000" algn="tl">
                    <a:srgbClr val="000000">
                      <a:alpha val="43137"/>
                    </a:srgbClr>
                  </a:outerShdw>
                </a:effectLst>
              </a:rPr>
            </a:br>
            <a:endParaRPr lang="en-US" sz="3000" b="1" dirty="0">
              <a:solidFill>
                <a:schemeClr val="accent1">
                  <a:lumMod val="75000"/>
                </a:schemeClr>
              </a:solidFill>
              <a:effectLst>
                <a:outerShdw blurRad="38100" dist="38100" dir="2700000" algn="tl">
                  <a:srgbClr val="000000">
                    <a:alpha val="43137"/>
                  </a:srgbClr>
                </a:outerShdw>
              </a:effectLst>
            </a:endParaRPr>
          </a:p>
        </p:txBody>
      </p:sp>
      <p:sp>
        <p:nvSpPr>
          <p:cNvPr id="7" name="Taisnstūris 6"/>
          <p:cNvSpPr/>
          <p:nvPr/>
        </p:nvSpPr>
        <p:spPr>
          <a:xfrm>
            <a:off x="395536" y="1052736"/>
            <a:ext cx="5244675" cy="5139869"/>
          </a:xfrm>
          <a:prstGeom prst="rect">
            <a:avLst/>
          </a:prstGeom>
        </p:spPr>
        <p:txBody>
          <a:bodyPr wrap="square">
            <a:spAutoFit/>
          </a:bodyPr>
          <a:lstStyle/>
          <a:p>
            <a:r>
              <a:rPr lang="lv-LV" sz="2000" b="1" dirty="0"/>
              <a:t>3.2.1.2. pasākums </a:t>
            </a:r>
            <a:r>
              <a:rPr lang="lv-LV" sz="2000" b="1" dirty="0" smtClean="0"/>
              <a:t> „</a:t>
            </a:r>
            <a:r>
              <a:rPr lang="lv-LV" sz="2000" b="1" dirty="0"/>
              <a:t>Starptautiskās konkurētspējas veicināšana</a:t>
            </a:r>
            <a:r>
              <a:rPr lang="lv-LV" sz="2000" b="1" dirty="0" smtClean="0"/>
              <a:t>”</a:t>
            </a:r>
          </a:p>
          <a:p>
            <a:r>
              <a:rPr lang="lv-LV" dirty="0"/>
              <a:t> </a:t>
            </a:r>
            <a:r>
              <a:rPr lang="lv-LV" u="sng" dirty="0"/>
              <a:t>Atbalsta </a:t>
            </a:r>
            <a:r>
              <a:rPr lang="lv-LV" u="sng" dirty="0" smtClean="0"/>
              <a:t>saņēmēji</a:t>
            </a:r>
            <a:r>
              <a:rPr lang="lv-LV" dirty="0" smtClean="0"/>
              <a:t>:</a:t>
            </a:r>
            <a:endParaRPr lang="lv-LV" dirty="0"/>
          </a:p>
          <a:p>
            <a:r>
              <a:rPr lang="lv-LV" dirty="0" smtClean="0"/>
              <a:t>            komersanti </a:t>
            </a:r>
            <a:r>
              <a:rPr lang="lv-LV" dirty="0"/>
              <a:t>(MVK), </a:t>
            </a:r>
          </a:p>
          <a:p>
            <a:r>
              <a:rPr lang="lv-LV" dirty="0" smtClean="0"/>
              <a:t>            zemnieku </a:t>
            </a:r>
            <a:r>
              <a:rPr lang="lv-LV" dirty="0"/>
              <a:t>vai zvejnieku saimniecības</a:t>
            </a:r>
            <a:r>
              <a:rPr lang="lv-LV" dirty="0" smtClean="0"/>
              <a:t>,</a:t>
            </a:r>
          </a:p>
          <a:p>
            <a:r>
              <a:rPr lang="lv-LV" dirty="0"/>
              <a:t> </a:t>
            </a:r>
            <a:r>
              <a:rPr lang="lv-LV" dirty="0" smtClean="0"/>
              <a:t>           </a:t>
            </a:r>
            <a:r>
              <a:rPr lang="lv-LV" dirty="0"/>
              <a:t>individuālie uzņēmumi, kas nodarbojas ar </a:t>
            </a:r>
            <a:r>
              <a:rPr lang="lv-LV" dirty="0" smtClean="0"/>
              <a:t>l/s</a:t>
            </a:r>
          </a:p>
          <a:p>
            <a:r>
              <a:rPr lang="lv-LV" dirty="0"/>
              <a:t> </a:t>
            </a:r>
            <a:r>
              <a:rPr lang="lv-LV" dirty="0" smtClean="0"/>
              <a:t>                                        produktu </a:t>
            </a:r>
            <a:r>
              <a:rPr lang="lv-LV" dirty="0"/>
              <a:t>primāro ražošanu,</a:t>
            </a:r>
          </a:p>
          <a:p>
            <a:r>
              <a:rPr lang="lv-LV" dirty="0" smtClean="0"/>
              <a:t>            saimnieciskās </a:t>
            </a:r>
            <a:r>
              <a:rPr lang="lv-LV" dirty="0"/>
              <a:t>darbības veicēji, kas </a:t>
            </a:r>
            <a:r>
              <a:rPr lang="lv-LV" dirty="0" smtClean="0"/>
              <a:t>darbojas</a:t>
            </a:r>
          </a:p>
          <a:p>
            <a:r>
              <a:rPr lang="lv-LV" dirty="0"/>
              <a:t> </a:t>
            </a:r>
            <a:r>
              <a:rPr lang="lv-LV" dirty="0" smtClean="0"/>
              <a:t>                           zvejniecības </a:t>
            </a:r>
            <a:r>
              <a:rPr lang="lv-LV" dirty="0"/>
              <a:t>un akvakultūras nozarē,</a:t>
            </a:r>
          </a:p>
          <a:p>
            <a:r>
              <a:rPr lang="lv-LV" dirty="0" smtClean="0"/>
              <a:t>            kooperatīvās sabiedrības, biedrības,   </a:t>
            </a:r>
          </a:p>
          <a:p>
            <a:r>
              <a:rPr lang="lv-LV" dirty="0"/>
              <a:t> </a:t>
            </a:r>
            <a:r>
              <a:rPr lang="lv-LV" dirty="0" smtClean="0"/>
              <a:t>            nodibinājumi</a:t>
            </a:r>
          </a:p>
          <a:p>
            <a:endParaRPr lang="lv-LV" dirty="0" smtClean="0"/>
          </a:p>
          <a:p>
            <a:pPr marL="285750" indent="-285750">
              <a:buFont typeface="Wingdings" pitchFamily="2" charset="2"/>
              <a:buChar char="ü"/>
            </a:pPr>
            <a:r>
              <a:rPr lang="lv-LV" dirty="0" smtClean="0"/>
              <a:t>Dalība </a:t>
            </a:r>
            <a:r>
              <a:rPr lang="lv-LV" dirty="0"/>
              <a:t>starptautiskās izstādēs ārvalstīs</a:t>
            </a:r>
          </a:p>
          <a:p>
            <a:r>
              <a:rPr lang="lv-LV" dirty="0"/>
              <a:t>ar individuālu ekspozīcijas </a:t>
            </a:r>
            <a:r>
              <a:rPr lang="lv-LV" dirty="0" smtClean="0"/>
              <a:t>laukumu</a:t>
            </a:r>
          </a:p>
          <a:p>
            <a:pPr marL="285750" indent="-285750">
              <a:buFont typeface="Wingdings" pitchFamily="2" charset="2"/>
              <a:buChar char="ü"/>
            </a:pPr>
            <a:r>
              <a:rPr lang="lv-LV" dirty="0"/>
              <a:t>Dalība konferencē (seminārā) ārvalstīs ar </a:t>
            </a:r>
            <a:r>
              <a:rPr lang="lv-LV" dirty="0" smtClean="0"/>
              <a:t>prezentāciju</a:t>
            </a:r>
          </a:p>
          <a:p>
            <a:pPr marL="285750" indent="-285750">
              <a:buFont typeface="Wingdings" pitchFamily="2" charset="2"/>
              <a:buChar char="ü"/>
            </a:pPr>
            <a:r>
              <a:rPr lang="lv-LV" dirty="0"/>
              <a:t>Dalība tirdzniecības misijās ārvalstīs</a:t>
            </a:r>
          </a:p>
          <a:p>
            <a:pPr marL="285750" indent="-285750">
              <a:buFont typeface="Wingdings" pitchFamily="2" charset="2"/>
              <a:buChar char="ü"/>
            </a:pPr>
            <a:r>
              <a:rPr lang="lv-LV" dirty="0"/>
              <a:t>Ražotņu un produktu atbilstības </a:t>
            </a:r>
            <a:r>
              <a:rPr lang="lv-LV" dirty="0" smtClean="0"/>
              <a:t>novērtēšana</a:t>
            </a:r>
            <a:endParaRPr lang="lv-LV"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3612" y="764704"/>
            <a:ext cx="3057011"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Grp="1" noChangeAspect="1" noChangeArrowheads="1"/>
          </p:cNvPicPr>
          <p:nvPr>
            <p:ph sz="quarter" idx="4294967295"/>
          </p:nvPr>
        </p:nvPicPr>
        <p:blipFill>
          <a:blip r:embed="rId5" cstate="print">
            <a:extLst>
              <a:ext uri="{28A0092B-C50C-407E-A947-70E740481C1C}">
                <a14:useLocalDpi xmlns:a14="http://schemas.microsoft.com/office/drawing/2010/main" val="0"/>
              </a:ext>
            </a:extLst>
          </a:blip>
          <a:srcRect/>
          <a:stretch>
            <a:fillRect/>
          </a:stretch>
        </p:blipFill>
        <p:spPr bwMode="auto">
          <a:xfrm>
            <a:off x="6402598" y="2910372"/>
            <a:ext cx="2459037" cy="240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aisnstūris 3"/>
          <p:cNvSpPr/>
          <p:nvPr/>
        </p:nvSpPr>
        <p:spPr>
          <a:xfrm>
            <a:off x="5724128" y="2191509"/>
            <a:ext cx="3041923" cy="2308324"/>
          </a:xfrm>
          <a:prstGeom prst="rect">
            <a:avLst/>
          </a:prstGeom>
        </p:spPr>
        <p:txBody>
          <a:bodyPr wrap="none">
            <a:spAutoFit/>
          </a:bodyPr>
          <a:lstStyle/>
          <a:p>
            <a:r>
              <a:rPr lang="lv-LV" b="1" dirty="0"/>
              <a:t>Finansējuma </a:t>
            </a:r>
            <a:r>
              <a:rPr lang="lv-LV" b="1" dirty="0" smtClean="0"/>
              <a:t>intensitāte</a:t>
            </a:r>
            <a:r>
              <a:rPr lang="lv-LV" dirty="0" smtClean="0"/>
              <a:t>: 80%</a:t>
            </a:r>
          </a:p>
          <a:p>
            <a:endParaRPr lang="lv-LV" dirty="0"/>
          </a:p>
          <a:p>
            <a:r>
              <a:rPr lang="lv-LV" b="1" dirty="0"/>
              <a:t> Neatbalstāmās nozares</a:t>
            </a:r>
            <a:r>
              <a:rPr lang="lv-LV" dirty="0"/>
              <a:t>:</a:t>
            </a:r>
          </a:p>
          <a:p>
            <a:r>
              <a:rPr lang="lv-LV" dirty="0"/>
              <a:t>Tirdzniecība</a:t>
            </a:r>
            <a:r>
              <a:rPr lang="lv-LV" dirty="0" smtClean="0"/>
              <a:t>,</a:t>
            </a:r>
          </a:p>
          <a:p>
            <a:r>
              <a:rPr lang="lv-LV" dirty="0" smtClean="0"/>
              <a:t> </a:t>
            </a:r>
            <a:r>
              <a:rPr lang="lv-LV" dirty="0"/>
              <a:t>Finanšu starpniecība</a:t>
            </a:r>
            <a:r>
              <a:rPr lang="lv-LV" dirty="0" smtClean="0"/>
              <a:t>,</a:t>
            </a:r>
          </a:p>
          <a:p>
            <a:r>
              <a:rPr lang="lv-LV" dirty="0" smtClean="0"/>
              <a:t> </a:t>
            </a:r>
            <a:r>
              <a:rPr lang="lv-LV" dirty="0"/>
              <a:t>Komercpakalpojumi</a:t>
            </a:r>
            <a:r>
              <a:rPr lang="lv-LV" dirty="0" smtClean="0"/>
              <a:t>,</a:t>
            </a:r>
          </a:p>
          <a:p>
            <a:r>
              <a:rPr lang="lv-LV" dirty="0" smtClean="0"/>
              <a:t> </a:t>
            </a:r>
            <a:r>
              <a:rPr lang="lv-LV" dirty="0"/>
              <a:t>Azartspēles</a:t>
            </a:r>
          </a:p>
          <a:p>
            <a:endParaRPr lang="lv-LV" dirty="0"/>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0211" y="4221088"/>
            <a:ext cx="3520413"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49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908" y="17192"/>
            <a:ext cx="8229600" cy="819520"/>
          </a:xfrm>
        </p:spPr>
        <p:txBody>
          <a:bodyPr>
            <a:noAutofit/>
          </a:bodyPr>
          <a:lstStyle/>
          <a:p>
            <a:r>
              <a:rPr lang="lv-LV" sz="2800" b="1" dirty="0" smtClean="0">
                <a:solidFill>
                  <a:schemeClr val="accent1">
                    <a:lumMod val="75000"/>
                  </a:schemeClr>
                </a:solidFill>
                <a:effectLst>
                  <a:outerShdw blurRad="38100" dist="38100" dir="2700000" algn="tl">
                    <a:srgbClr val="000000">
                      <a:alpha val="43137"/>
                    </a:srgbClr>
                  </a:outerShdw>
                </a:effectLst>
              </a:rPr>
              <a:t/>
            </a:r>
            <a:br>
              <a:rPr lang="lv-LV" sz="2800" b="1" dirty="0" smtClean="0">
                <a:solidFill>
                  <a:schemeClr val="accent1">
                    <a:lumMod val="75000"/>
                  </a:schemeClr>
                </a:solidFill>
                <a:effectLst>
                  <a:outerShdw blurRad="38100" dist="38100" dir="2700000" algn="tl">
                    <a:srgbClr val="000000">
                      <a:alpha val="43137"/>
                    </a:srgbClr>
                  </a:outerShdw>
                </a:effectLst>
              </a:rPr>
            </a:br>
            <a:r>
              <a:rPr lang="lv-LV" sz="2800" b="1" dirty="0" smtClean="0">
                <a:solidFill>
                  <a:schemeClr val="accent1">
                    <a:lumMod val="75000"/>
                  </a:schemeClr>
                </a:solidFill>
                <a:effectLst>
                  <a:outerShdw blurRad="38100" dist="38100" dir="2700000" algn="tl">
                    <a:srgbClr val="000000">
                      <a:alpha val="43137"/>
                    </a:srgbClr>
                  </a:outerShdw>
                </a:effectLst>
              </a:rPr>
              <a:t>Biznesa inkubatori         </a:t>
            </a:r>
            <a:r>
              <a:rPr lang="lv-LV" sz="2800" b="1" dirty="0" err="1" smtClean="0">
                <a:solidFill>
                  <a:schemeClr val="accent1">
                    <a:lumMod val="75000"/>
                  </a:schemeClr>
                </a:solidFill>
                <a:effectLst>
                  <a:outerShdw blurRad="38100" dist="38100" dir="2700000" algn="tl">
                    <a:srgbClr val="000000">
                      <a:alpha val="43137"/>
                    </a:srgbClr>
                  </a:outerShdw>
                </a:effectLst>
                <a:hlinkClick r:id="rId3"/>
              </a:rPr>
              <a:t>www.liaa.gov.lv</a:t>
            </a:r>
            <a:endParaRPr lang="lv-LV" sz="2800" b="1" dirty="0">
              <a:solidFill>
                <a:schemeClr val="accent1">
                  <a:lumMod val="75000"/>
                </a:schemeClr>
              </a:solidFill>
              <a:effectLst>
                <a:outerShdw blurRad="38100" dist="38100" dir="2700000" algn="tl">
                  <a:srgbClr val="000000">
                    <a:alpha val="43137"/>
                  </a:srgbClr>
                </a:outerShdw>
              </a:effectLst>
            </a:endParaRPr>
          </a:p>
        </p:txBody>
      </p:sp>
      <p:sp>
        <p:nvSpPr>
          <p:cNvPr id="3" name="AutoShape 2" descr="data:image/png;base64,iVBORw0KGgoAAAANSUhEUgAAAlgAAAFzCAYAAADi5Xe0AAAgAElEQVR4XuydB3SUxdfGnxTSCAmkERISegIIUgQRUMEC0qWDgChIlSa9V2nSQZo06SDFgnQR/opIFQFF6Z3QQyCQhJBkv3PffBs3YZPsbt7NljzvORwlO3Pn3t8M7MOd+844aDQaDfiQAAmQAAmQAAmQAAmoRsCBAks1ljREAiRAAiRAAiRAAgoBCiwuBBIgARIgARIgARJQmQAFlspAaY4ESIAESIAESIAEKLC4BkiABEiABEiABEhAZQIUWCoDpTkSIAESIAESIAESoMDiGiABEiABEiABEiABlQlQYKkMlOZIgARIgARIgARIgAKLa4AESIAESIAESIAEVCZAgaUyUJojARIgARIgARIgAQosrgESIAESIAESIAESUJkABZbKQGmOBEiABEiABEiABCiwuAZIgARIgARIgARIQGUCFFgqA6U5EiABEiABEiABEqDA4hogARIgARIgARIgAZUJUGCpDJTmSIAESIAESIAESIACi2uABEiABEiABEiABFQmQIGlMlCaIwESIAESIAESIAEKLK4BEiABEiABEiABElCZAAWWykBpjgRIgARIgARIgAQosLgGSIAESIAESIAESEBlAhRYKgOlORIgARIgARIgARKgwOIaIAESIAESIAESIAGVCVBgqQyU5kiABEiABEiABEiAAotrgARIgARIgARIgARUJkCBpTJQmiMBEiABEiABEiABCiyuARIgARIgARIgARJQmQAFlspAaY4ESIAESIAESIAEKLC4BkiABEiABEiABEhAZQIUWCoDpTkSIAESIAESIAESoMDiGiABEiABEiABEiABlQlQYKkMlOZIgARIgARIgARIgAKLa4AESIAESIAESIAEVCZAgaUyUJojARIgARIgARIgAQosrgESIAESIAESIAESUJkABZbKQGmOBEiABEiABEiABCiwuAZIgARIgARIgARIQGUCFFgqA6U5EiABEiABEiABEqDAsqM18ODBA7Rt2xa7du3SG9V7772HNWvW4P79+2jVqpXS5ptvvkF4eLhVUhBf27Vrh65du2LmzJlwd3fP1E9dBr/99huqV6+eaR97avD48WN899138Pb2RuPGjdMN7fr16xg9ejQ2bdoEHx8f9OvXD71797ZaFAkJCTh48KDyq1evXgatBasNho6RAAnkCAIUWHY0zRRYQE4XWJ9//jlGjRqF1atXK2I7vWfSpEkYNmxYyscrVqxA+/btrfZPw4EDB/D6668bJbatNhg6RgIkkCMIUGDZ0TTndHEhU5nTGRgqsLTt5s+fj27duiEpKQlOTk5W+6eBAstqp4aOkQAJpEOAAsuOloah4uLs2bMvbBFqv3CHDh2KsmXLYvbs2fjnn3/QvHlzjB07FiEhIQqp2NhYLF68GPLFLHZke7Fly5b47LPPlK0mXR82b96M48ePK9kUefr27YsuXbqkbO88e/YM3377rTLW4cOHUaVKFcWOjOns7KxsZ6bdIjRm/Iy2CE+cOIGJEydi586dim916tRRMjrly5dXfq+Pkfxcy2ncuHEYOXJkio8ff/yxkmGRWG7evKkwkS24wMBAxZ6236BBgxAUFKRsecoj/fr37488efIov9doNDh16pRi54cfflB+1qxZM8W3woULv+CbfCac5DM/Pz/l/7VPuXLlXtgC1pfl1LYLCwvLdGzd/l988YWyxRgXF6fM8csvv/zCn6YrV64onGUtSIwyn3369IG/v7/SVjvHnTp1QsOGDTFnzhz8/PPPaNKkiZKJk/nQttE1rl1TYq9169YK57Vr1yoZrhEjRuD58+dYsmQJFixYgIiICGV+hwwZggoVKsDBwSHV/MqcSByytfrOO+9A5rZq1apKO+3YpoxhSGzaOf/zzz8xefJkZT3K+ujevTuESe7cuVOtH+2607dGZf61JQJp56ZEiRIv/Ln99NNP0blzZ2632tF3AEOxLgIUWNY1H1nyRg2Bpc8BEQFz586Fm5sbZsyYAflCSvuIgBg+fDgiIyMzrAOTL71PPvkEiYmJem3Jl/CiRYuUL820AsvFxcWo8dMTWPKlL1/MkhXRfaReS764RawYK7D0cWvRogW++uor5MuXL0Vg6WsnAmvChAlwdXXFL7/8go8++ghXr15N1VTE59dff41SpUql+Hby5MmUNiJI8ubNq7QxVWDdvn0707H1CbRq1aop4qZQoUKpfD5//jw+/PBDRTzrPuKrcBGRpU88adu+++67WLlyJfbu3avMV3oCS/fnsj4lIydrVNas7iP+yXgyz9r51WWobSvtRHBVqlRJr3+GjmFIbAUKFFDWoQijtHPes2dPTJkyRRFAaYV9ZgJLG4vMjfghYl3+8ZL2mTVrllJ7J2KSDwmQgLoEKLDU5WlRa5nVYGkFR0YZLPki//LLL1GxYkWsW7cO8q9cyWjJF2iuXLmULwL5y3j58uUoWLCgksmSomNtIXpMTEyKwJJ/HYtwEGE2ePBgJZsgWSz5l/rly5eVLFpUVBSWLVuGmjVrKl+kUgckGZVVq1Ypxfq6GayHDx8aNX56Aku73SQCaOHChUpcUuQt4k9bu2SswJIvZen/1ltvKVk7YSLCYvfu3ahVq1bKF6TwFQH50ksvKdmKHj16QISjfKFLllDEp2RStF/isnU3depUJYuoFbo3btxQ2Ik4EJbi+5MnTxSBNX78eINqsNJuJQpbQ8aWbJU2SyJrQwSAFKBLpkWyjtpHMnEy95LlE9En8yhZJYlFMntazloRIvzmzZunZJpEZHbs2BHx8fH48ccf8corrygiJG0Nlm5fqSF77bXXlD6SAaxbt67CSPyTgv89e/Yo/Bo1aqRkD69du5bCUPyUdSkM5R8JkqGVTK4wWr9+veK7+GfsGJKd1fZNL7bSpUsrY2/ZskX5MyWi8tGjR4pAlBdQduzYoQhCYwWW7tw4Ojpi4MCBiqj9/vvvlUxh2j9rkv3iQwIkoC4BCix1eVrUmhoCS7785FfabRTdtw3ly/jo0aP43//+p2zxiRjRJ7Dki/LNN99UmKTNRon4qV27trINItthHh4eL7BL7y1CQ8dPT2CdPn0aIq7+/fdfZUuoQYMGeOONNxQhKWJHX3ZA+6ZleluEWuEo/UVciCCSX7I9pv2yli0vEU7SVh4Ro7JdJsJMvsiLFy+ufPlpBab2S0/E6AcffKAIGWkn2T8RD9JfhJnu1pyxNVhaofPHH38YNLZk47QCSyse9S16EQkyt+KfvietgNFdB/oysRkJLMmSiYDRbrOKgBLRqe8RIS/rKjo6WmEowlA3+/brr7+iRo0aqF+/viLyt2/frogkU8bYt2+f0jej2OQfKW3atMHvv/+u11/5B4D82TJWYOnOjawXWYtiQ4RivXr1FCH76quvIn/+/MxeWfRvbQ5uzwQosOxodtXYIsyoxkO+DCRjIoJIvqB0H30CS1fgpBVL2n/dZ3QEQ9o+ks0xdXxdX0UAyZaJCJ6//vor5aPKlSsrNUCSCTE2g6XLTVdQan+envDR/blsTep7U047r7KFJ0JXnvSO2TBVYKVXRJ52bN06n4xq3DIT+9p517cOjBVYadeQloG+P9raejMtQ6ndknXm6+ubSlhrfy5ZRn1HhRgyxrFjx17omzY24anNRurzN+36MbQGK+3c3Lt3T8nOiUDX/tkVQSoCX2rTtLVedvTXIUMhAYsToMCy+BSo54C5BZZsTUn9TNGiRRVxIlsX8gUkWy/GCixTMljyr3xTx9dHWQSbiBb5IpRMzsaNG1MyFVIYnVbE6Gam0ha5637JZ5TB0taqSYYwqxksiSntOWamCixTMlgZCSzdDFZG7fRlKbMqsLQZrLSiV3cNpCeg08tgpRVxhoxhSGzaDNbTp08zPJNOXwbrzJkzyssUsgUo68AQ8SsvicjLK7JlKlu3wiGjTKR6fzvREgnkPAIUWHY05+YWWNp/kct2lWzJyCP/KpbaKmMFlrYGRmqwtLVLf//9t1JkLXU0InbkTT/d7IE222HK+LrTvHTpUmXbRn5pa3S2bt2K999/X3mDUfyRf/FLof25c+eULyI5tFO3tiqtwNKtIZItSHlbUr7ItG+mab8gdWvcZAtJfJDtUYlX3sKUGjT58jOkBisjgTV9+vSU4mV9xy+kFWK3bt0yaGzdGqyMhJPutpS8ESdvtcmjrXWTtwqbNm2q903RjASWCGypkfLy8sKGDRv0Zpe0byFKfZPMpfxXtvvkHwJS0C1zLi86aDNHsiUuNUqy7rTrWWrH5OfaGqy0AsuQMWR7NG32K21s8pakFLNL/ZVsJwsfWXtSqC/rTWqmZCtPe26ZrEkRd5J90tbmabNy6Qks7dzKutTWecnLKMJC6iwlmyu1aXxIgATUJUCBpS5Pi1ozt8CSf/2K0NB92ykgIEA5ukG+rGTrUP5fW6OT0RZhRm8ESnZMvuDkX+W6X1Dyr21Tx9edmDt37iiCUHsMgu5n2reqJLuk/eLLaOsmozfFtIXGsv2S0ZaSbHvKm4RSJC5CS75c5QtQ99H3FqE+gaVbfyRfwpKdkC3PtI++TJchYxu6xmQ8qXHr0KHDC28R6r5daUiWRzKl2gybiAV5RIyEhobqFViSDZIicXkBQ/fRfTswo7cIdVmnVwdoyBiGxpbem6O6b5dqBV3arXmJLzOBJRlVEVKyrtL2131z1qJ/eXFwErBDAhRYdjSphn75ZfQWYUY1HnJOkrZ2Sc56kr+wJSsgRdty/Y78JS6ZBUMElrx6nvYcLDmjSOxpz+ZJ+wUlbyOaOn7aaZarYkSMSFZMBKMUNovokqyKHJcgj+51MpIFkazUhQsXlGxC2gyWZKKkoF+yClo28gUpWSl5dM8Zk7cFtRmdtGeDGXsOVtotQtnalHOgJHsiPssbi/rOp9InsAwZ29A1puUtNW7CWStmRXANGDAg5XwwQ0WIrBV5C04ye/LIuWAiXNO7SkkEqsQuGRtZ7/Iig2SnRDylfYFDMlWS4ZJso+75WzJORtc1ZTaGobEJd9maFHEvQkrWjIhzyfxpC/flBQeZUxGWsr4k2yr/2JB/jGiFdkZbhNJf3lQU0SljiNiUq7PkZQPt+Wp29FchQyEBqyBAgWUV00AnbJWAofcl6quhsdWY7cHv9Gqw7CE2xkACJGAdBCiwrGMe6IWNEqDAss2Jo8CyzXmj1yRgSwQosGxptuir1RGgwLK6KTHIIQosgzCxEQmQQBYIUGBlAR67kgAJkAAJkAAJkIA+AhRYXBckQAIkQAIkQAIkoDIBCiyVgdIcCZAACZAACZAACVBgcQ2QAAmQAAmQAAmQgMoEKLBUBkpzJEACJEACJEACJECBxTVAAiRAAiRAAiRAAioToMBSGSjNkQAJkAAJkAAJkAAFFtcACZAACZAACZAACahMgAJLZaA0RwIkQAIkQAIkQAIUWFwDJEACJEACJEACJKAyAQoslYHSHAmQAAmQAAmQAAlQYHENkAAJkAAJkAAJkIDKBCiwVAZKcyRAAiRAAiRAAiRAgcU1QAIkQAIkQAIkQAIqE6DAUhkozZEACZAACZAACZAABRbXAAmQAAmQAAmQAAmoTIACS2WgNEcCJEACJEACJEACFFhcAyRAAiRAAiRAAiSgMgEKLJWB0hwJkAAJmJPA4X8fY8uBB/jzfDTuRj1XhgrI54IKxT3RqLovqpTyMufwtE0CJGAgAQosA0GxGQmYQkCj0SA+KR5ODk5wdHBETEIsouMf435sJB7FP8KjZ48QmicEx+4cx53Yu8oQrwdVQzHXSth26AGcnByQ29UJ7q6O8HR3gqeHE7zcnZAntzPyuDsht7sTnj9PQnyCBhoALs4OcHNxNMVV9rEBAku23cLCLREZetqtURA61S+gt83Dhw/RqVMn1KpVC127doWDg4PSbuPGjbh8+TIGDRqk/P7ChQvo2LEjbt68qfx+8uTJaNGihQ0QooskYD0EKLCsZy7oiY0SeJ70HAlJCXBzdlME07+RZ5Vfx+/+iVyOufDLzf2IVATVY4MiHFy5P2p5dUPX6WcNap8vjzMC8rog0McFBXxdUCi/G4oHuyMkwBU+XrnwNDZRsZPHw8kge2xknQQkc9Vj1nmDnJv3WQm9mSytwLp37x6WLFmCsLAwvQLLoEHYiARIIEMCFFhcICRgBAERU4maJCQmJeB+7APsvLIbR+78gXMPz+Pcw3OIT0ressnKY6zAymisXM4OKBbkrgiukqEeqFDCE0ULuOPZ8ySlm2TF+NgGgeFLLmPX0UiDnH2vsg8mdCryQlsRWAMGDEB4eDiio6MxcuRIuLi4vJDBunTpEkaNGoWjR4+iTp06yv/7+voaNDYbkQAJJBOgwOJKIIEMCIigkm2+qGdRiE18hml/zMThW0dwPuqi2bipKbDSczIsxAMvF82NKqXyoEKJPMrWYpKGgstsk6qC4XqDT6XUXGVmTmqytk8um67A6t27N1atWoVGjRrhzTffTCWwoqKiMHDgQGVLsEaNGpg3bx4iIyMVkSVijA8JkIBhBCiwDOPEVjmIQFziMzxPjFdE1OK/l+HQrSO48vhqthHIDoGVNphCgW6oHJ4HNcvnRcWwPIiLT1JqvP6/RCfbYudA6ROo1PUPo/Ac++qVdAXW0KFDlQzWwoUL8cUXX+Cnn35KqcE6ceIE5s6dixkzZsDLywvnz5/HmDFjlN/nz5/fKB/YmARyMgEKrJw8+4w9mUBSPABHRCfEYvWZ9dhycSsO3T5iMTqWEFhpg61S2gs1y+XFOxXzwiWXo1Jk7+SYXBDNxzIE1BZYRYoUwcyZMxEQEAB3d/cUgXX48GG0adMmVZDBwcFYtmwZihcvbpngOSoJ2CABCiwbnDS6rBKBhBgg9g5wbhXgmhfnA9/GqxtrqWTcdDPWILB0vS9bNDfeqZgP9ar4Qmq6WCxv+txmpaeaW4SSwRKxdO3aNQwfPhzFihWDh4eH8hbhsWPHsHr1akycOFH5GR8SIAHTCFBgmcaNvWyVQPwjQJMIRP4NHOgFRJ5KjsSrODTN/oTPkhIWj8zaBJYuENlGbFDND7Uq5UP88yQWyWfjalGzyF0rsMR9OaJhyJAhyrENIrCkBksK4du3b4/q1atj8+bN2LZtG2bPno28efNmY8QcigRsmwAFlm3PH703hIAIKk0S8OAk8Pds4Pxqvb00rc5j2N8rsPDUEkOsmq2NNQssbdDOTg6oW8UHrd8OQEiAGzxcefaW2RbE/xtW65gGEU+6AktqsaSovWjRoinnYEnd1dixY3Hw4EFUrVpVEWBlypQxd4i0TwJ2RYACy66mk8GkIvA8GnByTRZUtw8AZ5dlDKjCcPxTuAWqb6pjUZC2ILB0AZUK9UDLtwJQv6qvUhxPsWW+5ZPVg0bN5xktkwAJpCVAgcU1YX8E5EBPB0fgyFDg3ApAhJYhT77SSHr/IHyXhhvS2mxtbE1gaUF45XZGszf98GGt/MoJ4azVMs8S4VU55uFKqySgNgEKLLWJ0p7lCDyLBJ49BI6NAi6sNckPTZur6HvsS6z4V/82oklGjexkqwJLN8xmb/rjk3qBcHN1ghdPkDdyBbA5CZCAPRCgwLKHWczpMTx7ADi6Jhetn1ueNRqVx+NEcF28tbl+1uxkobc9CCxt+A2r+aJrwyB4uFFoZWFJsCsJkIANEqDAssFJo8v/T0DeCIyPAo4MMzlj9QJLvwpIrL8XfstKWQyzPQksLcQmb/ihe6Mg5HJ25NahxVYWByYBEshOAhRY2UmbY6lDIOGp3PIE/NYj6xkrPR5p2kWg28EJ2HBuszr+GmnFHgWWFkH72vnRtVEQNBrAzYVvHhq5NNicBEjAhghQYNnQZNFVJJ9hdWIycHSE+XC8Nh0H/aqh3g9NzDdGBpbtWWBJ2FKT1e39YDSu7qucEs+HBEiABOyRAAWWPc6qPcaUGAfcPZL6cFBzxRlQBQl1tsP/65cyHGFLo014I7h6SpuzD8/htfU1EJ4vDEtqzUdpn1K4+Ogyhh0YhT3X9uKj0m3xWYVemHBkCjad/zZd2/YusLSBlyrkgQEtQ1CkgBvkDUQ+JEACJGBPBCiw7Gk27TEW2Q5MjAcubQT2d822CDXt7+GjX4bgx0vb9I7pmcsTe5vvwPXom2i2tXWqNsNeHYQ24a0w7vBEDK7UH7/ePIC+vwzEtve/w+P4x/hgx0cZxpFTBJYWQqNqvujfMgROTg7cNsy2Fc6BSIAEzE2AAsvchGnfdAKStfp3MXCoP5D03HQ7pvR8fT5+8SqDxj+21Nv7rYI1MP/tWdh5dY8innSfOTWn49XASko26/uGG5SPdlzZjR7lumLMoQn49sL3FFhpCHi6O2FgqxDUKJ+X1+9ksl5jj/4Pj7euQdyJQ0i4F6G0dg4Iglu51+DVoC3cK9c0ZcWzDwmQgMoEKLBUBkpzKhCQrNXzJ8DPHwAR+1QwaIKJAm/iea3NCPi6rN7Onct0xKjXhiIxKQl5XDxxP/Y+5pyYj3knv0LaDNZvEb8jLG8J3Iq5jY67M8/C5bQMli5gEVjD2xaCu6sD3F2dTJg4++7y8OtpiFw8KcMgfToPRb4OAzIFcfjwYUyZMgVLlixBvnz5Uu4k1HZcu3YtqlSpkqkdNiABEtBPgAKLK8O6CMip62eWAgf7Wt6vj6PQ4qfu2HPtRZH3ebXR+KhUW3x5YgHWnF2POTVnoLRPSXT7uRfuxNzFonfnoYxvaaUGa9vl7WhS7H3svf4/fBDeEnBwwPqzG1/IfGkDzskCSxi4ujhiWNtQvPlyXh7poPOnQDJXEX2aGfTnImj25kwzWWkFlkGG2YgESMBgAhRYBqNiQ3MS0MTHwcHZOTlrdXmTOYcy3HbNr/GTawhabm+XaR/JWnUr2wlzTy7ElGMzUtpLrdYPjTbiyuMrStH7vw/P4m7MXdQpVBvd9/bGwVuHX7Cd0wWWFohcJj3iw0JwcXZQrt7J6c+d0Z3x5Kf0X47Q5eNZqynyj12cITJdgZU3b17s378fkydPxtmzZxEeHo5x48ahUqVKOR074ycBkwlQYJmMjh3VIqB5Fof4S2fgElYGDge6A2eWqGU6a3aC30X822uQf3m5TO2IwJJtw4lHpmDx3/9dKt23Ym+0K9laEV1DKg/AxvPf4mLUJYx+bTjGHpqAb869KCYpsP7DHeTnivEdC6NwIN80vPp+2ZSaq8wWpNRkFfr+L4MF1pMnTzBo0CCMHDkSJUuWxIoVK3D69GlMmDABrq6umQ3Hz0mABPQQoMDisrAsgcREPFw1C5GLJsKrYTv49h4LxzX5LOuT7ugdnqD+9nb4PeJQKp9mvPkF3itUCwN/G4YT905i0TvzEJg7P9ru6AA5rkGe4nmLYlmtRfj7wWkM2j8cPzXdygyWiTP7aeNgtHrLH7ndcm5d1sVqvkbRK/b7A4MFltRgaZ/Y2Fjs2LFDyWhNnDgR7u7uRo3LxiRAAskEKLC4EixGQJOYgFufNUfsH/tTfAgYOQ+elcvC4dsyFvMr1cDvrMM2R2+029kx1Y/lrKuJ1cfh9eBqyOXojEuPLitZKt3T3yWrJbVXshV47M4fGP7qYHR/uTOcHJ2x+t+1GLh/mN4YmcHSP/XvvpIPn3csglzOOXO70JwCy8vLC6tWrcLChQsRHx+PwoULo1ChQhRY1vG3EL2wUQIUWDY6cbbstiYhHvEX/kFEz/eRFPMkVSgOLq4IXXcIzlE7s/Xcq3R5htZHzBuLEbyyYrYhp8BKH3XRIHdM61YU/nld4O6as06BV2OLcN68eQgMDESzZs2gW4N19epVjB8/HjNmzEBoaCj27duHLVu2UGBl2596DmSPBCiw7HFWrTgmEVSxh/fh9vCP0/XSvUI1FJj9HRx21wNu/GT5aD6JxdvfNcaf905miy8UWBljdnZywNRuxVCuWO4cdQK8GkXusvV35MgRDBkyBD/88AMOHjyoiCipt5o+fTpmzZoFJycnjBo1Cs7OzkrRu4eHR7asew5CAvZGgALL3mbUiuNJin2KuFOHcatvi0y9zNuuN/K16wbH9YGZtk3VoMFeIOit/3708B9g40tAvtLA22sBn7LAo/PJx0Bc3wGU7AyUHwIcGwlcWKt3LE3t7/BdggM++ambcb6Y2JoCyzBwfZoVROPX/XLMUQ5qHNMQExODmTNnYuXKlahcubLypmDRokWR9ucffvghNm3apAgsX1/jar8Mmz22IgH7J0CBZf9zbBURahIScH/mEDz+7muD/Qma8y3cAgGH7QaeTJ0rD9DkCPDkGrD9vdTjVBoHhH0MHB0GvDIauLk3eQuy4S9A/CNgV6P0/SrSFE+qzUHIyux5ZZ0Cy+AlgtZvB6Bnk+Acc8WOmgeNGk6ZLUmABEwhQIFlCjX2MYqAiKvbQz9EzIHdRvVz9gtEyJoDcDw3C/hjbOZ9C9YCai4Hrm59sX7rzSVA/qrJ2az6e5JtXd0CvNwPODwEuLg+A/sOQKd4vLbhbZx9eD5zP7LYggLLOIC1K/tgwidF5PzWHPHwqpwcMc0M0g4IUGDZwSRacwia+GfJbwqe+N0kN3PXaID8oxfA4fsywOPLGdt4qSfw6kRAkwjk8gJi7wKnpgKnZgBpM1gR/wPylgRiIoA9rTL1TVN3O9bHROPTvX0ybZvVBhRYxhN8rbQXZnxaDC65clbhu/Gk2IMESCC7CFBgZRfpHDhO4oM7uNm1Lp5HXM1S9H6fTYRXrffgsLFIxnZem5ZcU3VqGnD2a6DGEiBfGWBfeyD2NvDWasC3XHIN1pXvgGKtgOu7gLCPlOtrcG5l+m8uFmuNx1WmoNCqV7MUiyGdKbAMofRim7JFc+PL3iV4WbRp+NiLBEhAZQIUWCoDpblkAgn3biGie/0siystz4LLfoar62Xgp6aGI5asVZk+wKnpwPFx//WTWq0GPwOPLyYXvT88DcTcBgo1BPZ9BNz+71yulE5OrstkPnIAACAASURBVMAnsXh5VWVcf3LTcB9MaEmBZQK0/+8SFuKBeX1KIF8eZ9ONsCcJkAAJqECAAksFiDSRmoAm4Tmut66imrgS6y7FSiNk+f+A3zonZ6cMeURgybbhsVHA6bn/9Sg/FCjZEfhjHPDKGODCmuSs1quTgCNDgfOr9FrXNNiLlVE38dkvAw0Z3eQ2FFgmo1M6Fgl0w1f9w+DjlStrhtibBEiABLJAgAIrC/DY9UUCCfdvJ2eubl5RHY9Xow/h23MMHNemc5XO6wuAQg2AAz2Be38Ab68GPIKA3Y0BOa5BHu8w4N1vgAcngQO9gMYHDctgSd+wjxBZcQyKramqemy6Bimwso5XRNaigeHI58lMVtZp0gIJkIApBCiwTKHGPnoJJEbeTa65MoO40g6Yf9wS5C5fAg7fln3RBznrqupMIKgm4JgLeHQheWvw/Or/2kpWS2qvZCvw7iGg0udA2c8AR2fgzNJkcZbeI4XzHz9EseVlEBn30GyrgAJLHbSyXbiofxhrstTBSSskQAJGEqDAMhIYm+snIG8LXm9bzaziSkZ2cHVLvkrnoRzF8Gm2T4fm/QNYdPdfDPlthNnGpsBSD60Uvn/VL4xvF6qHlJZIgAQMJECBZSAoNkufgNRcRfRqjLiTh7IFk3vF6igwazMcdtYBIvZmy5gpg5TqjHsvD0HY2upmG5cCS120coSDvF1oN+dk3fwJOLMs+WWMp///wkXugkDg68m1hcG11AVoxdY0Gg3kl6Mjj+ew4mnKsa5RYOXYqVcncOUQ0UFtEHPoZ3UMGmgl3yeDkbd5ezh+U8DAHio1c/MD2kWgwNLiiEuIV8loajMUWOpjlcNIR7UvZPsnvh//PPmljYwe2QavOFJviylTpuCrr7564bPy5ctj+PDhkMugp02bhgcPHmDSpEnK/+fLl07NYxorFy5cMLpPemEYYuvp06eYOnUq2rVrh+LFi6u/aGiRBLJIgAIriwBzcvek2Bg8mD0Mj7fof+vO3GyCvvwObgGJcNjxtrmHSmVf0+Qovrx5BKMPfm6WcSmwzIJVuVana8Mg2727UDJX22obBqf+7gwzWQ8fPkSnTp0waNAgVKlS5QWbhggcwxwxrZUh40sMAwYMwNChQymwTMPMXmYmQIFlZsD2aj4p5gni/jpi0MXN5mLg7B+EkLW/w/HfKcDx8eYa5kW7L/XErZf6oPS6N8wyJgWWWbAqRns3DVYuiPbKbYNvF/78QSZXOulwK9YaeGdduiD1CSxdUaObwfLy8lIyW0FBQWjatCl+++035RLos2fPIjw8XLkwulKlStAnihITEzF+/HiULl0aLVokX/K+fPlySPape/fuBtlyd3fHggULsGrVKri4uKBbt25o3rw5Ro4ciS1btiA4OFj5fPfu3anayIXVTk5O5ltMtEwCmRCgwOISMZqAJiEeMQd+wu2h7Y3uq3aH3DUbIv+oeXD49iXgSdZOjDfYt9zBQOuLyLeosMFdjGlIgWUMLePbzuxRHJXC88Dd1cbqdtYU/K/mKrOwpSar7fUsCyzZJhQR4+3tjWbNmuHmzZtK1kvETcmSJbFixQqcPn0aEyZMwPXr1/VuEe7btw+7du1ShJgILtmKbNWqlSLYDLF18eJFbNq0CaNHj0Z8fLzy3y5duqBAgQIpGayoqCi9bUTY8SEBSxGgwLIUeRse99nZU7jR4S2ricCv7yR4vVMLDpuKZptPmuYnMfXSz5h0dIrqY1JgqY40lUFnJwdsGF0aofndzDuQ2tYXGXmbdRdNlgSWiKbKlSsjOjpaETJps0GxsbHYsWMH9u/fj4kTJyriS1/dlgivESNGKJmsZ8+eKdkvqQXz8fFJ8S8jW1evXsXSpUsVH0JCQlIK2nW3CJ88eaK3jdpTQHskYAwBCixjaLEtNIkJuPJeMcgWoTU9ISt/gYvTWeCn5tnj1sv9cD28K15eX0P18SiwVEf6gsGiQe5YM7wUcjkbKVrM71r6I2SzwOrcuTMaNWqE8+fPKxkryRhJBkq26hYuXKhkkwoXLoxChQplKLCk3ahRo/Dee+8hLi5OyXj1798fSUlJBtmSLUoRcosXL1aK76Wv+PX48eOUDFaRIkX0tuEWoSUXLMemwOIaMJxAUiIiejdF7PHfDO+TTS1dir+UfJXOrx2BcyvMP2qeItC0+Bs+i4upPhYFlupI9Rp895V8GNm+EHK72UidjgW2COUtwj179ijCpmvXrjh58qSSiZoxYwZCQ0Mh23+yhZhRBkvgb9y4EbLVJxmsOnXqKIX1J06cMNpWRESEskXYo0cPRdjpK3LXbSNvR/IhAUsRoMCyFHkbG1fzLA5Ra75E5JLJVuu51/sfwbfHSDiu/W/rwZzOalr+g/Fnv8OM41+qOgwFlqo4MzT2aeNgNH/TRoreLVTk7uDgoGSgevbsqWSNpk+fjlmzZilbhvJzZ2dnZdtPhE16RzucOXNGyTzJtuDs2bOV/x47dswgWyLwrly5gj59+kC2BaWWq1evXsifPz969+6tvEUoWTF9baROjA8JWIoABZalyNvQuJr4OMSd/gMRPRpZvdf5P1+K3C8XhcN35czva/mhuFCsLSpveFfVsSiwVMWZqbFlg8IhJ76LkLDqx8zHNKT3FqGcgyWZqr179yoiSd4oXLlypVKfJW/qSQG6CCwRP+kJLHlrsF+/fihRooRiQ1jHxMRg5syZmdpydXXFnDlzlHYizERQ1atXD8+fP1d+vm3btpT/pm1j9XNq1QuOzmWVAAVWVgnmgP5JTx4rRe3mvGNQLYwObu4IXXcYzg++B37L4F5BNQbMWxJyJpbPkhJqWEuxQYGlKs5MjQX5uWLjmNJwzWUDbxVm8aDRTGGwAQmQgGoEKLBUQ2mfhmRr8M7oznj663abCdD9lTdQYMYGOOysDdz6xax+a1pfwPC/VmLBqUWqjUOBpRpKgw3VreKDQa1DbeMQUl6VY/C8siEJWJIABZYl6dvA2I+3rsG9ib1twNPULvp0GgLvZu3g+E2QeX1/ZQz+DW2CapveU20cCizVUBplaGyHwni7Ql64u9pI0btR0bExCZBAdhOgwMpu4jY0XuLD+7hSP9yGPE7tatDc7+HmFw+HnerWSKUaxbcckhr+Ct+l6nGiwLLMknN1ccSPE8rCx8sGT3m3DDKOSgIkkAEBCiwuD70ENAnPcXtgG8Qc3muzhJwDgpOv0jk9Cfhzotni0LS5in7H52H56ZWqjEGBpQpGk4zULJ8XYz4uDE93ZrFMAshOJEACKQQosLgY9BJ48tO3Su2VrT+ebzVCwIgv4fBdKeDJDfOEU2UyThaojZqb66linwJLFYwmGxGBJWdkubnYQNG7yVGyIwmQgLkJUGCZm7AN2pe3Bq80KAlN/DMb9P5Fl/36TYbX2+/AYZP6h4Iqo/lXRmL93fBbWkoVXhRYqmA02Yhkr7ZNKovczGKlYqjRaCC/HB2zLjzVtGXyRLMjCZiZAAWWmQHbmnlNXCzuTuqDJz9ttjXXM/Q3ZNV+uDicBva0NEtcmnYR+PTQJKw/uzHL9imwsowwywYaVfPFZ80Lwis367EEppxjNXXqVLRr1w7FixdPl29GZ2lpO6W1Jae8DxkyJMXm2rVrlZPe+ZCArROgwLL1GVTZf7kGJ6Ln+ypbtbw51xJlUFCu0vnfR8D5Veo7VG02DvlWQd3vG2fZNgVWlhGqYmDpoHCUK+apii1bN6J7sXJGAks3Tl2xJYeVah9TbNk6P/qfMwlQYOXMedcbtSYhATc61ET8xX/tkopX44/h2304HNf5qh9f4OtIeO8H+C97Kcu2KbCyjFAVA6UKeWDpwHC42MIBpAZGLKJH7vIrW7YsNmzYgMDAQEyYMAEVKlRQLFy6dEm5/ubo0aPKnYHy/x4eHhg2bJhy52BwcDCWLVumbBOmbefr64v0MlhyYbOcAO/v748jR46k2Fq6dClu3bqlnAR/9uxZhIeHK1fhVKpUSbkYesGCBcqF0C4uLujWrZtycjwvcDZwstnM4gQosCw+BdbhgOZ5PB5/txz3Zw21DofM5EX+8cuQu0whOHyf/IWi6tP+Hj7+dRh+uPhjlsxSYGUJn6qdB30QikZVfeHmmvW6I1UdM9GYCKDOnTuje/fuaNKkiXIvoGSUxowZo2wD9u3bF3Xr1kWjRo0wf/58REZGKkJKPtNerOzn54eBAweiRYsWqFGjhiKctO2uXbuWcl2OXBAtV+fILxFn3t7eaNasGR49epRiS67BGTRoEEaOHAm5N3DFihXKvYIi+v766y/lGh4RhPHx8cp/u3TpgtKlS5sYPbuRQPYSoMDKXt5WO5omLgZX6oUjKS7Gan1UwzFH99wIWX8Iznc3AwdUPkD1ja/wi1dpNN7SIkuuUmBlCZ+qnb08nLBjysu2cY2OAZGLwJJ6J6mnKlKkCA4fPoz169dj4sSJuHz5siJs5H4/yUadP38ew4cPVy5k9vT0TBFFT548wdy5czFjxgxIZkraiUCT30dHR6cSWGJP7iyUn4tAk+xTeluEsbGx2LFjB/bv36/4IxktyXBJv5CQEFWK6w1AxCYkoBoBCizVUNquITnzKnLxZEStmmW7QRjhuXulN1Fg2no47KwF3N5vRM9Mmga9jefvfoOAr8tmySYFVpbwqd65fe386FC3gG1co5NJ9GnronQF1qlTpzBlyhQsWbIEUjOlK4REcGkzWJKZatOmTaqRtFuH8kPthc/STrJlkg0TESZZqgIFCqSyKyJPtgAXLlyoZKkKFy6MQoUKKQJLtgVFcC1evBhiSy6JFlvcIlR9idOgmQhQYJkJrC2ZTYx6gCv1wmzJ5Sz76tN5KLybtIHjhuAs20pl4OOHaLWnF3Zf3WOy3cGV+qOWdzd0nX7WZBvsqC6B3VNfho9XLnWNWsBaRgLL0AxWVFQUVq9erYggqc/SfdKrwdqzZ48ikrp27QrprxVrkg0bP368kv0KDQ3Fvn37lO1Ese3u7p5iOiIiQtki7NGjB8qXL28BchySBIwnQIFlPDO76qFJTMD9mUPx+NtldhWXIcEEz9sCV58YOOyqbUhzw9q8tQJ7XAuixba2hrXX04oCy2R0ZuvY5A0/9GpaELJlaMtPRgLr2bNnGdZg9e7dG0OHDkVQUJAikNq3b4/q1atj8+bN2LZtm1LPdf/+/RdqsKZNmwYHBwellqtnz55KobvWVkxMjLIFOWvWLCUzJW2cnZ2VonexeeXKFfTp00fJeknxe69evZRaLT4kYAsEKLBsYZbM6GPC3QhcbZy1LS0zumdW086BBRGy5nc4/jUeODFZnbFC6iK+5nLkX17OZHvcIjQZnVk7bp1UFoE+LmYdw9zGMxJYkjFK+xahvD2YP39+ZftOarNE9MiWnRwUOnbsWBw8eBBVq1ZV6rrKlCmT7luEsuUo2am9e/di8ODBypag2BKbkrFauXKlUqslbwlKYbsILPFHPpfPfHx8FHFXr149RazxIQFbIECBZQuzZCYfNfFxuDfpM0TvyvrhmGZy0exmPd9+H/7DZsPx25JATIQ643WIRsPtH+G3iN9NskeBZRI2s3dqWM0XfVuE2HwWy+ygOAAJkIBCgAIrBy+EhDs3cbXJyzmYQHLofv2nwOvdt+HwTVF1WLyzHtsdvdF2ZweT7FFgmYQtWzptn1wWAflsO4uVLaA4CAmQAAVWTl0DmmexuD99MB5vXZNTEaSKO2T1b3DRnAJ+bp11HoXfR+zrCxG0wrSztiiwsj4F5rLQ7E1/9GwSbBdvFJqLEe2SAAkkE2AGK4euhJz45mBGU+0a9jIKLt8H7G0LXFib9VXxSSze/aEp/rjzp9G2KLCMRpatHfbOKMc7CrOVOAcjAdskQIFlm/OWJa81CfGI/GoCotbMzZIde+vs1aQDfD8dDsc1PlkPrfb3+D7RAR12dzXaFgWW0ciytUOHuoHoWLcA3O3kdPdshcfBSCAHEaDAykGTnRJqYiIuv1cUSTFPcmL0GcYcOHE5PEoFw+GHV7LGpmhLPK06AwVXVjLaDo9pMBpZtnbwyu2MPdPLwZEvs2Urdw5GArZGgALL1mZMBX+jt6/H3fE9VLBkfyYcPTyTr9K5vRH4vY/pATrmAjrGoNrGWvg38oxRdpjB+g+Xh5sTxn9SBFVLe8HZyQEXI2Ixdf11/HEuWmm0sF8YKoXnSelw6VYcWo45jaIF3DC+U1EUD3bH9btxmL7hBn7/+xHkPKuP6wRiwQ8R2Hkk0qh50W08+qPCkLcK+ZAACZBAegQosHLY2tDEP8ONTrURf+HvHBa54eG6V66BAlPXwWHHO8CdA4Z3TNNSU3cHNsQ8Qbe9vYyyQYH1H65eTYNR/zVfLNl2C/einmNo21CcuRaDz+ZegIivlUNL4nZkPHrOPp+KcbdGQYoAmvfdTXRuEISjZ6MxcfVVLBoQjiexieg374JRc5K2calQD3w1IBwe3CbMEkd2JgF7JkCBZc+zqye2+MtncL1t9RwWtfHh+nQZBu/3W8NxY0HjO2t7lGiHx5UnodCqykbZoMBKH9fiAeHw9nRWslRVSnlhzMeFsf+vR4p40n1Gti+EskU9lXbz+yZfA/XrySi0fTc/vvzuJnYfNT17pR1nzYhSCA9JfVWMURPNxiRAAnZNgALLrqc3dXCahATcm9gL0Ts35KCoTQ81eMFWuPk9BbbVMs1IrtxAh2iUX1MFVx9fN9gGBZZ+VM1r+KNrwyD8dfmpkoFq+VYAejYOQmISkNvdCQ+jn2PlrjtYs+cO0mawZEuxcKBbchZs8SWD5yKjhpIh698yBJ7u2Xt9zv9u/IrV/67DwVuHEfH0luJiUO4CqFqgCtqV+gA1C76pSny2ZkROl5dfjo6OqVxP7+e2Fh/9tT0CFFi2N2cme6x5/gyXagSZ3D+ndXQuEILQNb/D4eRY4OQUk8LXNNiLVY8i0Od/AwzuT4H1Iqrh7QqhflVfxD9PwrIdt7Fy12181rygUlO1avcdbPn9AUZ+WAjFgt0x+uvLePDoOT7/pAhKFPRQarD2/RmF2pXy4eA/j9Ggqi+kPn3rocgXMl8GTxKg1IT9OqcCXJyzr9p96rEZmHh0aoZuDqs8EAMr9dPbZsqUKfjqq69e+EwuUB4+fDjmzZsHuTtQrrZJ70l73Y6+doa0yYr9tH2fPn2KqVOnomHDhspF0SdOnFCayNU63t7e+Pjjj1G8eHFjppdtSSDLBCiwsozQdgxI5uruuO6247AVeOr5ThP4D50Bx2/DgZjbxntU8hNElh+BYmuqGtyXAks/Kqm5GvNRIVQMy4MJq68qokn3kazVB+8EYPVPd7B4a3JmRx7pt7BvCdy490wper8YEYcHj5/jzZe9MXr5Ffx53vS3acd2KKzUiGXHI5mrJj+2Mmio7xp+k2EmSy5P7tSpEwYNGoQqVaoYZFPbKCviyZCBTLEv8cgF1HJfoa6QSu/nhvjBNiSQVQIUWFklaCP9k2Kf4lb/Vog7cdBGPLYeN/0HTEWet2vCYUMx451y9QHa30OJFeVwP/a+Qf0psNLHlJ6Ikh7ymWwbLtwSgQ377qYYkXOrGlXzw+Jtt9C1YQHsOByJa3efKSeyz/3uJrYfemDQvOhrJG8wTu1WLFtOdu/0U3dsvvC9Qb42K94YS2otSLetPoGVVtikvfh51KhR8PX1TXWhs5eXl5L1CgoKQrNmzVIuYta1tWfPHuUyaN1HLnOWbNOCBQuwatUquLi4oFu3bsplz5cvX8akSZOUTJqu/aZNm+K3335TLoI+e/YswsPDMW7cOLz00kuQS6nl0ujg4GDF5jfffINWrVphyZIlqX6+e/fuF8ZzcsreLV6DJpCN7IIABZZdTGPmQSQ+uIsrDUtl3pAt9BIIWfs7XBKOA3vbGE1I0+g3LLl/DoP2DzOoL8/B+g+TvDX4RllvzNp8ExduxGBIm1CllmrMiquoUc5b+eyLddfx77UYjO9YGH55XTBg/gXIcQ3yhOZ3w+TORXDuRiymrL+O5YPDVc1gyRi7p5aDj5ezQXOblUYvrayYUnOVmR2pyTrd/rjJAsvBwQEDBw5EixYtUKNGDUVERUZGQkTWtWvXFAEkv0TUyBaciCvd2qf0slB3797F+PHj0aVLF8TFxWHTpk0YPXo04uPjlf/Kz0Vs6bN/8+ZNJeM2cuRIlCxZEitWrMDp06cxYcIExMTEpGSwRGRJ//bt2yuCUJvZioqK0jte6dKlM8PJz0nAJAIUWCZhs71OUesX4MGcEbbnuJV47BpeDgWX/ZwssC6uN86r0t1xr+wAhK017O1NZrD+wyvnWfVrGYJXwvIoNU/3Hz3H0u23sOmXe8pZV7qfXb/3DEu2RmD74f/eEJSsltReyVbgX5eeovv7so2YH86OwPcHHmDKumvGzaWe1n2aF0SbdwLgZOaTR/MtKGCUrw+7/7dNmrZjZhmsq1evYu7cuZgxY4aSRTp//jzGjBmj/D46OloRNZUrV1b+XwRM2iyQPoEl4mrw4MHo3LkzqlWrptRJLV26VOkfEhKSItCkb2b2Y2NjsWPHDuzfv1+puRKxphVS6QmsJ0+e6B3PKKhsTAJGEKDAMgKWrTbVxMXiZo+GePav8ffi2WrM5vDbu2lH+HQfCsc1RtbceBQA2lxF8NKSiEmIydQ1CqxMEVlVg7JFc+PL3iXM/jZhdgqsc+fOoU2b1NlaES7Lli1T2ItIatSokSK8JKNUoEBq8ZdWYEmGaezYsXjttdfQuHFjZSsxMTFREUmLFy/GgwcP0L9/f8WmbBHqsy/tZTtx4cKFSsarcOHCKFSokMECq0iRInrH4xahVf1xsitnKLDsajr1B5P48D6u1A/PAZGaP8TASSvgER4Ihy3GnW2laXIE824ew8iD4zJ1kgIrU0RW12D31Jfh45XLrH5l5xbhxYsXsXr1akW8eHikPusrbX2ViKOuXbum1F8JBN027u7umDNnDooWLZqqTksXVkREhLJF2KNHD3h6eqbUYEn9ltb+yZMnle1FyaKFhoZi3759yhaloRks3eJ33fHkDUo+JGAOAhRY5qBqZTb59qB6E+KYOw9C1x+GU8Q64GBfww2X6Y3bpXui1LrMzyiiwDIcq7W0HPxBKOScLgczntiQnUXukmGSLTepY6pevTo2b96Mbdu2Yfbs2bh//36KAJJ2UpfVs2dPhIUlH+iqK7C++OILrFu3TslW9erVK9VW4saNG3HlyhX06dMHsmUpBevSxtnZWa/9x48fY/r06Zg1a5ZiR8aVtlL0/uzZM/Tu3Vt5i1AyVbo1WNqfS72WvvGknosPCZiDAAWWOahakU25GufWgNaIPfarFXll2654vFoTgVPWwGHHW8CdQ4YF41kIaHUW+RYVzrQ9BVamiKyuQZXSXpjUuSi8PMz3Rpq5j2lIu60n23+yrXfw4EFUrVpVeROwTJkyqbJTcl6WZJL27t2rbBVKgbquwJKMk5y9JZkm3UcyXiLKJLO1cuVK+Pj4KOJIzq2S7Jn2LUJd+7KFKMX20l7qv+SNQymSF4GVJ08exZaIQKkdk7cIRRxKpkv7c+1/044nIpEPCZiDAAWWOahakU3N83hcqmFccawVuW+1rvh0GwHvhs3huDHUYB81zU5g+pV9mHDkiwz7UGAZjNSqGv4+r6LZDx3N6kGjVgWMzpCAnROgwLLzCY776whudq1r51FaJrzghdvh5vMY2F7bMAfKDcCNsE4ou74mBZZhxGyq1dw+JfBaaS+z+8yrcsyOmAOQgCoEKLBUwWi9Ru5N6Y/H3y+3Xgdt2LNcQYUQIlfp/DkSODUt80i8w6Bp9id8Fmd8YCnPwcocpTW2kBosObw0u+8mtEYW9IkESACgwLLjVaB5Fovr7Wvg+fWLdhylZUPzrNUU/oOmwXFzcSAu85PaNS3+wYRzWzD9+Kx0HecWoWXn1NTRCwW6YdXQksrVPHxIgARIgALLjtdAYtQDXKn335s9dhyqRUPzHzQdeWq+DocNJTL3o8IwXCz6ASptqJW+wKrUH7W8u6Hr9LOZ22MLqyKwZ3o55PU0/6nuVhU0nSEBEtBLgALLjhfG01+24fbQ9nYcofWEFrruEHI9PwLsbZexUz5loHn/IHyWpC/GmMGynnk11pOp3YrirQr5jO3G9iRAAnZIgALLDidVQpK3B+/PHMr6q2yaX9eS5VFwyU/Avg+AixsyHFXT+jxG/r0a805+pbcdBVY2TZoZhmEdlhmg0iQJ2CgBCiwbnbjM3JbrcW50ro34i/9k1pSfq0TAu3ln+HQZCMe1fhlbfGUMzoQ2QdVN71FgqcTeWsyEhXhgUf8wqy10T+8S5sz4HT58WDnPasmSJcrJ6rrnVGXWN7PPdW3LuVcZPXI4qZzHpX3Wrl2LKlWqpDqbS23/MvOfn5NAegQosOx0bWgSnuPSm4F2Gp31hhX4xSp4FPeDw49V0nfS7xUkNdgL36X6ry9iBst659cQzw7Oq4hczvZ1eKUxIsgQRrpt1LBtqnA01le2JwFjCFBgGUPLhtrGXzmH622q2pDH9uGqo6cXQtcfgdONlcChAekGpWlzBQOPL8TS0y8eoUGBZdtrYc2IUggPSX1/n7VEpCtEJNMj9/+VLVsWGzZsQGBgICZMmIAKFSoo7p46dUo5nV3aNWjQAEePHk2VwZJrcORk9dKlS6NFixZKn+XLl+Pp06d47733UmW5REStX79euTdQ7ibMzPa0adMg2Szdfm5ubti/f79ycvvZs2cRHh6uXK9TqVIlZrCsZYHRj1QEKLDsdEFE7/gGdz//1E6js+6wPKq8jcDJK+GwvSZw74h+Z1+djFMFaqPGt/Ve+JwCy7rnNzPvBrQKQeu3AzJrZpHP0wqszp07o3v37mjSpIlyz6DcCThmzBhFJPXt2xf169dHw4YNFSF14MCBF7YIT5w4gV27dilCR+4bHD58OFq15N4f4wAAIABJREFUagVfX990BZbcG2iI7bQCS+5AHDRokCL65P7AFStWQO4XFFF4/fr1lPG4RWiRpcVB9RCgwLLTZXF3bHdE78q42NpOQ7eKsHy7j4JX/SZw3FRIvz/5qyKp7nb4Li1FgWUVM6aeEw2q+qJ/yxDkMeO9hKZ6m1ZgST3T1KlTlQuSdbNFly9fVoSL3N8nYumff/5RBIz8XlfAPHnyBCNGjIDcOSjCSbJLUqsVGRmZrsAy1HZagSWZL+0TGxuLHTt2KBktyYrdvHmTAsvURcF+ZiNAgWU2tJYznBQbg5td6yD+wmnLOcGREfzVDrjlewhsr6OXhqbdTfQ8PBVrz6xP9TkzWLa9eEqGemBB3zCbEFi6xeq6Aku28LRF7SJ00gozbb/cuXNj1KhRypZgXFycklGSS5nTXthsiu20Aksukl61ahUWLlyI+Ph4FC5cGIUKFaLAsu0/LnbtPQWWnU7vxdcDgKREO43ONsLKFVw4+Sqd40OBUzNfdLraLBz2rYI63zehwLKNKTXISylwPzC3IhytsM49PaGUVsykzTKdP39eETIzZsx44S1CebNPBJVksOrUqZPyVt/YsWMhtVT58+dXsk27d+9WbGRmO71+UnclmTLxITQ0FPv27cOWLVsosAxalWxkCQIUWJagbuYxEx/ew5X6Jc08Cs0bQsCzdvPkq3Q2FQbiIlN3KVADibW/hd+ylyiwDIFpQ212TnkZft65rM5jQwWWRqPB4MGD8cYbb6BRo0aYP3++3hosEWZnzpxRslY+Pj5KHZf8V2qiPv30UwwcOBAVK1ZUiumTkpIUMZSRbdlyTK+fZMemT5+OWbNmwcnJScmcOTs7K9uSERER3CK0utVGhyiw7HANxJ06jJvdXiyetsNQbSIk/yEzkeeNqnDY+OK1RZr2d9Fp/wh8e2FLSizcIrSJac3QycUDwlGhhKfVBWKowJJ6p0uXLikiRuqvunXrpmz/SQF82iJyKYjv168fSpQooQgtBwcHRUR9//33+PzzzxEWFqYUyx8/fjzlLcL0bOfNmzfdfmJz5syZWLlyJSpXrowPP/wQmzZtUgSWFOdrty1Z5G51yy7HOkSBZYdTH7VuPh58OdIOI7PdkELXH0auZ4eAfR+mDuKNhdjvVQaNtjSnwLLd6X3B88EfhKJFTX87ioihkAAJGEuAAstYYjbQ/v70QXi0eakNeJpzXHQtXREFF+0Efm4FXN78X+DBtfD8nbUI+LosBZYdLQc5pqFnk2C4uTjaUVQMhQRIwBgCFFjG0LKBtppnsbg9vCNift9tA97mLBe9W3aFzyf94LguTWbjo4f4YG8f7LySPGfcIrT9dVGjXF6M/rgwvKzwqAbbp8sISMA2CFBg2cY8GeylckRDl/d4B6HBxLK3YeCUNfAomhcOW3VO2a+5HD+7haL5tjbJAqtSf9Ty7oau089mr3McTTUCcpL7wn7WeVSDakHSEAmQQIYEKLDsbIFoEhOUNwiTHj+0s8jsIxzHPHkRuuEonK4sBQ4PSg4qtD7iayxD/uXlKLDsY5qRL48ztk4sC1duEdrJjDIMEjCeAAWW8cysu0dSIpQzsPhYLQGPqu8icMLXcNjxJnDvj2Q/O0Sj8c6O+OXGfm4RWu3MGefYkYWvWOVZWMZFwdYkQAKmEqDAMpWclfZLevIYl2sXsVLv6JaWgG+PMfBu0AQO34Qk/+idddjhlA9tdnxMgWUny2TfzPJWeZq7neBlGCRg9QQosKx+ioxzMOHBHVxtWNq4TmxtEQIFF++Cq9c9YEc9oHBjxL4+H0ErKlJgWWQ21B90y8SyCPJ1Ud8wLZIACdgEAQosm5gmw52MP/83rn9Uw/AObGkxArkKFkXImgNwODoIOD0X6PgEtX9ojrdDa6KWF4vcLTYxKg28ZkQpSLE7HxIggZxJgALLzuY99s8DiOjRyM6ist9w8tRpCb8Bk+G4oTBQ82t8n+iEMw/PUmDZwZQv6BeGyuF57CAShkACJGAKAQosU6hZcZ+Yg3twq38rK/aQrqUl4D90NvJUrwyHP0fh6Wsz8OW/6yiw7GCZTO1WDG9VyGsHkTAEEiABUwhQYJlCzYr7PNq4GPdnDrFiD+maPgJydEOu2INAsZZY9u9alMvVjOdg2fhSGf1RYTSs5mvjUdB9EiABUwlQYJlKzkr7Ra2egwfzx1qpd3QrPQJuL1VC8MJt0Dw8hX8c3BH3IIQCy8aXy6DWoWj5Fu8jtPFppPskYDIBCiyT0Vlnx4dfT0Pk4knW6Ry9ypCAd+vu8OnYDwlOCfjrugcFlo2vlx5NgtGhTqCNR0H3SYAETCVAgWUqOSvtF7l4Mh5+PdVKvaNbmREoMG0d3CvVwN83E9Fh8r+ZNefnVkygW6MgdKpfwIo9pGskQALmJECBZU66FrD9cPl0RC6aaIGROaQaBJy88ilX6STlzovXPj2uhknasBCBLg2C0KUhBZaF8HNYErA4AQosi0+Bug5E/7gadyf1UdcorWUrgXydBsO7eWecvQu0n3opW8fmYOoR6NIwCF0aUGCpR5SWSMC2CFBg2dZ8Zept9NY1uDuxd6bt2MC6CTh554P/yPlweKkqRq27i//9GWXdDtO7Fwhwi5CLggRyNgEKLDub/+gd3+Du55/aWVQ5N5y8UvjeYwy2HXmEMcuv5FwQNhh572bBaF+bRe42OHV0mQRUIUCBpQpG6zHy5KfNuDO6i/U4RE+yTMCtTCUEjFqIO05+aPfFRTyJTcyyTRowP4GBrUPQ6q0A8w/EEUiABKySAAWWVU6L6U49/d+PuD3sY9MNsKfVEvAfNgfubzXGnK2RWLf3rtX6SceSCfCgUa4EEsjZBCiw7Gz+Y37/CbcGtLazqBiOlkCeuq3gP2QWDp6NQ+8vzxOMFROY0q0o3q6Qz4o9pGskQALmJECBZU66FrAde/wAInrysmcLoM+2IXOFFFW2DOMCw9Br4Q38ey0m28bmQIYTmN83DK+W5GXPhhNjSxKwLwIUWPY1n3h25gRudHzHzqJiOPoI+PYcC6+mn2D1r48xZ/MNQrIyAquHl0LJUA8r84rukAAJZBcBCqzsIp1N4yTcuoarzSpk02gcxtIEPKrVQsDIBTh/3wHtply0tDscX4fADxPKINjPlUxIgARyKAEKLDub+KQnj3C5dlE7i4rhZETAMU9eBIyaD8cy1TBm/V38fJxnZlnDitk7ozy8cjtZgyv0gQRIwAIEKLAsAN2sQyYm4uIbfDXcrIyt1Lh3q27w6zUO249EYdTXPDPL0tN0ZEFFODo6WNoNjk8CJGAhAhRYFgJvrmE1iQm4UjcMksnik/MIuJV+Bf6jF+J+rgBly/Dx04ScB8EKIvbO7YztX5SFay5HK/CGLpAACViCAAWWJaibccyk2Bjc7FwL8ZfOmHEUmrZ2Av5DZ8O95vuYu/MR1uy5Y+3u2p1/JQq6Y1H/cOTx4Bah3U0uAyIBAwlQYBkIypaa3erfCjEH99iSy/TVDATy1GmpnJl16MIz9JrNM7PMgDhdk6+X9cbYDoUhmSw+JEACOZMABZYdzvv9GYPxaNMSO4yMIRlLIFdwEQSMXohnAcXQe+kdnL7y1FgTbG8CgRY1/dGjcTA83ZnBMgEfu5CAXRCgwLKLaUwdRPTOjbg7rpsdRsaQTCXg++kYeDXvhLX7H2PWJp6ZZSpHQ/v1a1EQH7wTAAcHFrkbyoztSMDeCFBg2duMAoj7+yhudqljh5ExpKwQ8HjtXQSMnIcLD53R9guemZUVlpn1XdA3DJV5intmmPg5Cdg1AQosO5zexMi7uNKglB1GxpCySsDR01s5M8vp5dcx5pt72HMsMqsm2V8Pge1fvIyAvLnIhgRIIAcToMCyx8nXaJLPwkpKssfoGJMKBLxbdoFf7wnYcTQKI5ddVsEiTWgJyK7gkQWvgLuDXBMkkLMJUGDZ4fzLUQ0R3erh2fm/7DA6hqQWAddSFREwegEeuAai/ZSLePiEZ2apwbZYkDsWDwiDF98gVAMnbZCAzRKgwLLZqcvY8bvjPkX0zm/sNDqGpSYB/yEz4fF2E8zb+Rirfrqtpukcaeu9yj4Y0CoE+fLwiIYcuQAYNAn8PwEKLDtdCtE7vsHdzz+10+gYltoEPGs3R8DQ2ThyMR49eGZWlvD2ahqM1m8H8BT3LFFkZxKwfQIUWLY/h3ojiL9yDtfbVLXT6BiWOQjkCiqsXLPzPLA4+iy9g78u88wsUzgvGRiO8sU9TenKPiRAAnZEgALLjiZTNxTN83hcqlHATqNjWOYk4Nt9NLxadsH6/Y8wYyPPzDKW9a9zKsDDlXcQGsuN7UnA3ghQYNnbjP5/PJq4WNzoJHcS/munETIscxLwqPI2/EfMw6XHLmgzmWdmGcq6cKAbvh5ckncQGgqM7UjAjglQYNnx5N6b/Bkeb1llxxEyNHMScMydBwGjFsCp/Bv4/Jt72HWUZ2ZlxrtRNV/0bFoQPixwzwwVPycBuydAgWXHUxxz6Gfc6tfSjiNkaNlBwLt5Z/j1nYRdxx5i+BKemZUR85HtC6FhVV84OvKKnOxYmxyDBKyZAAWWNc9OFn1LfBSJK3VLZNEKu5MA4FqyPAJGLUSkRxA+mnoBDx7zzCx962LrpLII9HHhkiEBEiABUGDZ8SLQxMXg+odv4vlNZh3seJqzNTT/wTPg8W4zzN/5CCt388wsXfgirDaMeYkF7tm6IjkYCVgvAQos652bLHumiX2K+7NH4PGWlVm2RQMkoCXgWauZcmbW0cvP8ems8wTz/wQaSv1Vk2D4evEOQi4KEiABMINl74sg5vA+3Orb3N7DZHzZTMC5QCgCRi9EQlA4+iy7jVMXeWbWhE+KoHblfHDgJYTZvBo5HAlYJwFmsKxzXlTzShP/DJdqBqlmj4ZIQJeAT7eRyNu6O7757RGmfXM9R8PZN6s88rg75WgGDJ4ESOA/AhRYdr4a5MDRW31bIPb4b3YeKcOzFAGPV99Szsy68sQVrSflzDOzyhXzxLTuxXj/oKUWIcclASskQIFlhZOitku8l1BtorSXloCjhyf8R85HrvJvYPzmB9hxOGedmSW1V03f9IeXBzNY/NNBAiSQTIACKweshMSH93ClfskcEClDtDQB72ad4Nf/C+w+9hDDFl+ytDvZNv7348ugoL9rto3HgUiABKyfAAWW9c9Rlj2UOqyb3erh2ZkTWbZFAySQGQHX8HLKCfBR7vnx0YxruPfoeWZdbPrzsILuWNg/nNkrm55FOk8C6hOgwFKfqVVafLR5Ce5PH2yVvtEp+yTgP3Aacr/XEgt2RWH5Tvs9M6tboyA0r+GPvJ7O9jmRjIoESMAkAhRYJmGzvU7cJrS9ObMHjz3fbQr/obNx4mIMunx51R5CeiGGHyaUQbAftwftcnIZFAlkgQAFVhbg2VLXpKfRuDWgNeJOHrIlt+mrHRBwDgxRtgwTQkqh79d3ceJ8tB1ElRyCvD04/dNizF7ZzYwyEBJQjwAFlnosrd7S4y2rcG/yZ1bvJx20TwI+XUcg7wefYsOBR5i63j7OzBr0QSjqvuqDPHx70D4XLaMigSwQoMDKAjxb66p5FodLbwXbmtv0144IuFeuiYARc3EtxgMtJ16w+ch+nVOBdw/a/CwyABIwDwEKLPNwtUqrmmexuDe5L6J3bbRK/+hUziDg6J4b/iPnIVfFGpiw6QG22+iZWfWq+KBX04Lwz8u7B3PGymWUJGAcAQos43jZfOv4y2dwvW11m4+DAdg+Ae+mHeHXfwr2HI/CkEW2d2bW4gHhqFDC0/YnghGQAAmYhQAFllmwWq9RuTrnxifvIv7Caet1kp7lGAKuYS/Df9QCPM5dAB/PvIY7D+NtIvawEA8s6h8GT949aBPzRSdJwBIEKLAsQd3CYz7ZvRl3xnSxsBccngT+IyCZLM+6H2Dh7of4eof1n5klxe11XvXh4aJcxCRAAukSoMDKiYsjMRGXaxdBUuzTnBg9Y7ZSAp7vNIb/0Dk4eSUOnWdfsVIvoWStfp5RDk6ODlbrIx0jARKwPAEKLMvPgUU8iFw0EQ+XT7fI2ByUBNIj4Jy/oHJmVmKhl9Dv6zs4fs76zsz6qE4g2rwTAF8vFrdzJZMACaRPgAIrh66OxEeRuFK3RA6NnmFbOwGfzsOQt10vbDrwCF+su2ZV7u6eVg4+eXgtjlVNCp0hASskQIFlhZOSHS4pRzZMH4TorWuzYziOQQJGE3Cv9CYCRszD9We50WK8dZyZ1eQNP3RtGAQ/b2avjJ5QdiCBHEaAAiuHTbhuuAkRV3G1ecUcTIChWzsBBzcPRWS5VH4LEzc/wNaDDyzqMu8dtCh+Dk4CNkWAAsumpktdZzXxcbg7sQ+e7N6krmFaIwGVCXg1/hj+A6bi5xOPMPgry5yZ1bCaL3o2DoYvs1cqzy7NkYB9EqDAss95NTiqhNvXcbVpeYPbsyEJWIqAa4ky8B+5ANFewegw6xpuPcjeM7OYvbLUzHNcErBNAhRYtjlvqnktWaz7s4bj8ffLVbNJQyRgTgJ+/b6AZ/02WPRTFJZuu2XOoVJsN37dD93fD+Kbg9lCm4OQgH0QoMCyj3nMUhSJUQ9wpV5YlmywMwlkJwHPtxrBf9gc/HUtHp/MMv+ZWTu+eJl3DmbnBHMsErADAhRYdjCJWQ1Bk/AckYsmIGr1l1k1xf4kkG0EnAOClGt2NEVexoCvb+PoWfOcmSVnXnWoWwD5eDRDts0tByIBeyBAgWUPs6hCDHJsw+U6xaF5FqeCNZoggewjkK/9Z8jXaQi+PRCFSWvVPTPLw9URO6eWg/yXDwmQAAkYQ4ACyxhadt5W6rDuTelv51EyPHsk4P7KG/AfMRcRz73Q7PPzqoXYp1lBNH7DD3l4qbNqTGmIBHIKAQqsnDLTBsSpSUzAjfZvIv7yWQNaswkJWBcBB1c3+A+eCdfqdTH52wfY8nvWzswqUdAdK4eWQi5n3jloXTNNb0jANghQYNnGPGWbl3GnDuNmt3pmGy9o7g9wr/h6in0Rc9fbVlN+n95nLkXCkX/sIrgULY3nNy7h/uzhiDm4B16N2iNv+z6IXDSJZ3mZbcZsz7DX++3hN2AafjkVjQELL5ocwPy+YXi1ZB6T+7MjCZBAziZAgZWz5/+F6JNinijbhOY4fNTRwxMFl+7B8zs3cOuz5qnGzugzn85DkafeB4hcOB75PhmE2D9+xb0v+iFo/o9IevIYtwe15SySQCoCLsVfgv+wL/HUtzA6zr6Om/eeGUWobhUfDGgVAu/cvHPQKHBsTAIkkEKAAouL4UWRFR2FK/XDoUlIUJWO+6s1lWtPYg7sUgSS7pPRZ/5DZ8OtTGUl0xU05zul29P9O5D3g0/xYP44PNnzrap+0pj9EPD7bBLyNPoQS356iEVbDTszyzWXI7Z/UZbiyn6WASMhAYsQoMCyCHbrHlTzPB5PftqMu+N7quqod/NO8Ok2EkhKhKNHHiQ+vI+otV8iat18ZPTZCxms47/BpVAJJNy/jTsjP1HVRxqzPwK5azaA/9A5OB2RiI4zLmca4NC2oaj7qg883JwybcsGJEACJJAeAQosrg29BORsrFv9WyP26P9UI+Tba5xSNxW1di6it62FZKZcipbC3XHd4VGtVrqfJUbeRcDohXAtXkapwXr6y1bkfqcJYg/vVbYO4eCA6B3rX8iKqeY4Ddk8AWf/AvAfOR+a4uUxaPltHP5X/5lZ1V7ywuQuRSmubH7GGQAJWJ4ABZbl58BqPUiMuo8r9cLN5p9kprxbdkXUunl4uGxqqnHS+0xqtYK+/B7Pb16GS7HSiL90BiLAPKq/h7uf90DcyYNm85eGbZ9A3na94dNlOL47GIWJq6+mCsjBAdg6qSzy53Ox/UAZAQmQgMUJUGBZfAqs24HoXZtwd2xXszipiKjmnRC5eBIebVryosDS85kcKpmnQTs8XDYF+ToNxpNdm/D8+kX4dB+FyAXjEL1zg1l8pVH7IeBeoRr8R8zHrSRvNB3335lZyVuDvvBw46Gi9jPbjIQELEeAAsty7G1iZKnHujOqE57+si3L/voPnKZkmu5PH4RnZ08q237OfgVwe0g7eDfvnO5n2nO5coUWQ/7PlyL+/GncnzEYwYt3MYOV5VnJmQYcXFzhP3gG3N5ogC++e4CoJwkY16EwtwZz5nJg1CRgFgIUWGbBal9G5eiGay0qIfHhvSwFJudZ+faZAPcK1eHgnAvPb1xWtgajd21ARp9pB5WMl+c7TXD3808Rd/oYfLoMg3erbnBwcsbjH1crwo0PCRhDwKthO/gNnI5EByc4O/FAUWPYsS0JkEDGBCiwuEIMIhB7bD8iejc2qC0bkYAtEQhetAuuYWUhWS0+JEACJKAWAQostUjauR25BFre/pN6KT4kYC8EfDoNRt6P+ilZUD4kQAIkoCYBCiw1adq5LRFZt4d3QMzvu+08UoaXEwh4VK+NwMmrKK5ywmQzRhKwAAEKLAtAt+UhNXGxuNa2GhJuXbPlMOh7DieQK6gQQtb8Drkgmg8JkAAJmIMABZY5qNq5zefXLuBa6yp2HiXDs2cCoesPIVdoCXsOkbGRAAlYmAAFloUnwFaHf/rrdtwe8qGtuk+/czAB2RbM/Wa9HEyAoZMACWQHAQqs7KBsh2NoEhPwaONiPJgzwg6jY0j2SsCn2wjkbduLdVf2OsGMiwSsiAAFlhVNhq25IoeQPvhy5AunsNtaHPQ3ZxBQzrwaMAUOuXgcQ86YcUZJApYlQIFlWf42P7pksm4PaY+YA7tsPhYGYL8Ecr/+HvJPXPl/7d15rFwFFQfgM2/futKWbqIFDJuoqCgBDYgJi1DcMAhBowGk1mCNmBANSDAFIRiIxlQgICoaBAQjEBYbkaDElGhAUSBgQS2PQlu6vb59GTNDMDHBcljeezN3vklISHre3HO+M3/8MvfOvVFqcTuG4m7ZZARqS0DAqq191Gc34+PRu/LEGHr0ofrsX9eFFuh45wdiyZo7I5o8Y7DQizYcgRoTELBqbCH12s5Ef1/0rvhojKx/rF5H0HcBBdr2OTCWXrvW7RgKuFsjEah1AQGr1jdUR/2Nb9sSvWcfV33GoBeB6RZoXboslv74/mjq6pnuVhyfAIEGFBCwGnDpkzny2Jbno/eLx8XY8xsm8zDem8BuBVoWviWWXHNPtMxbSIoAAQLTIiBgTQt7sQ86tnlj9J59vJBV7DXX7HTVcHX13dEyf1HN9qgxAgSKLyBgFX/H0zJh5Zus51ae6HThtOg37kErpwUXr7nTN1eN+xEwOYGaERCwamYVxWtkom979K5c7sL34q22JieqXNC++Pu/iuY582qyP00RINBYAgJWY+17yqctDw/Fc6s+GUN/XTflx3bAxhHoOPj9seiKm6Ope0bjDG1SAgRqWkDAqun1FKS5ifHqcwv7/+BmpAXZaE2N0XXEsbHo0hsimptrqi/NECDQ2AICVmPvf8qmL4+NxZbLz42dd/xsyo7pQMUXmHXymbHHqos9W7D4qzYhgboTELDqbmX123B5dDi237gmtl61un6H0HnNCOzxldUx61NnRKm1rWZ60ggBAgReFhCwfBamVKDy7MKBB39TPWXoReD1Ciy89IboOuIY31y9XkB/R4DApAsIWJNO7ACvJDD676di49dOidHn/gWIQFqgZdFesfjKW6J1r33Tf6OQAAEC0yEgYE2HumNWBSq/MHz+/C9Uv9HyIvBqAl2HHxMLV/8oSh2dr1bq3wkQIDDtAgLWtK+gsRuonDLc/pMrYuu1lzU2hOl3KzD3rG/E7NPPiVJrOykCBAjUhYCAVRdrKnaTlW+yKvfJeuFbZ8b4jq3FHtZ0r0mgec78WHjJ9dG+/yFRau94TX+rmAABAtMpIGBNp75j/1egPDIclf82rf5y9D9wFxkC0X3kCbHggjXR1NVDgwABAnUnIGDV3cqK3XDl26xd998Rmy5aUexBTbdbgQUXXh09R5/kFgw+JwQI1K2AgFW3qyt24+PbtsSmb38pBtbdV+xBTfc/Ap2HHhV7XnR1NM/2PEEfDQIE6ltAwKrv/RW6+/LYaPTfd3tsuuSc6ulDr+IKlFpaYsEFP4zuDy+PUktrcQc1GQECDSMgYDXMqut30IldO2Pz5V+PXWtvrd8hdP5/BXqOOTnmn3tZlDq6nBL0OSFAoDACAlZhVlnsQcpDgzH85F+qQWtk/ePFHrZBpmtbtl/MP+/KaNv3IBeyN8jOjUmgkQQErEbadgFmrdw3a+et11WfZzgxNFCAiRpvhMrtFuatujhmLv9sRHNz4wGYmACBhhAQsBpizcUasjw6EjE+Fluv/25sv+F7xRqu4NNUbhY694zzotTubuwFX7XxCDS8gIDV8B+B+gWoXARfuT5r67XfiZ23XV+/gzRA5zM/8fmYe9Y3o6lnpovYG2DfRiRAIELA8imoe4HKacOJ7S/Giz+4MPruvaXu5ynSAJUL2PdYcX40z50fpTZ3Yi/Sbs1CgMDuBQQsn5DCCJRHhmJ824ux9brLou/OnxdmrnocZMaJp1VPBTbPmSdY1eMC9UyAwBsWELDeMKE3qDWB8vBgTAwOxI5brokdN10VEwO7aq3FQvbT1Nkds05ZEbNPXRmltnbXWRVyy4YiQCArIGBlpdTVnUB5bCRKpebou/fm2P6Lq2LkH3+ruxnqoeHKbRbmnL4qej7ycb8KrIeF6ZEAgSkRELCmhNlBplugcif40d5nqr867Lvn5ulupxDHn3Hsp2P2574arUv3doPQQmzUEAQIvJkCAtabqem9al6gPDYWUR6PXb/9dey8/acx9Mgfa77nWmqw412HxYzjPxOVcBVRdhqwlpajFwIEakpAwKqpdWhmKgUmBvujPNAffWt/GbvW3hbDjz88lYevm2O17//umHHCqdFz9Meqj7OpXGvlRYAAAQK7FxCwfEI4/7N0AAAFzklEQVQIVL6LGapcGN8fA+vui767bozBPz3Q0C6d7/lgzDjhtOg67Oho6p5ZvWjdiwABAgTyAgJW3kplgwhUrteKUimGn3gk+u6+KQb//PsY3bC+0NO3LlkWne/9UHR/+KToPOTw6vyl1rZCz2w4AgQITKaAgDWZut67EALV2z4MD8XQww/GwLrfxdCjD8XI+sfqera2vQ+Ijne8L7qPWh7tBxwSTe0dES2t7rJe11vVPAECtSQgYNXSNvRS8wIvPQdxPKKlJUaffaZ63dbgQ/fH8Pq/x8jTT0RMjNfWDE1N0b7PQdG2z4HReeiR1TDVuuRtEeWy0361tSndECBQMAEBq2ALNc70CFTuIl95FMz4ts0xuuHpGH7q0Rj955MxunFDjL3wbIxt3hgTO7dNSnNNPbOiZcGiaNlzaTU8tb394Ghbtl+0Ln5rNM+ZHxNDg9HU2TUpx/amBAgQIPDKAgKWTwaBSRSoPCexPDISpba2KJVKMTHQHxOVU45bN8f4rh3Vi+vHXuiNicr/j47Ey7eRqLZUaqqesmtZsDiaumdUA1z1V3xd3dHU1RPNs+dFqbun+m1UeXT0pWM0t0ziNN6aAAECBLICAlZWSh0BAgQIECBAICkgYCWhlBEgQIAAAQIEsgICVlZKHQECBAgQIEAgKSBgJaGUESBAgAABAgSyAgJWVkodAQIECBAgQCApIGAloZQRIECAAAECBLICAlZWSh0BAgQIECBAICkgYCWhlBEgQIAAAQIEsgICVlZKHQECBAgQIEAgKSBgJaGUESBAgAABAgSyAgJWVkodAQIECBAgQCApIGAloZQRIECAAAECBLICAlZWSh0BAgQIECBAICkgYCWhlBEgQIAAAQIEsgICVlZKHQECBAgQIEAgKSBgJaGUESBAgAABAgSyAgJWVkodAQIECBAgQCApIGAloZQRIECAAAECBLICAlZWSh0BAgQIECBAICkgYCWhlBEgQIAAAQIEsgICVlZKHQECBAgQIEAgKSBgJaGUESBAgAABAgSyAgJWVkodAQIECBAgQCApIGAloZQRIECAAAECBLICAlZWSh0BAgQIECBAICkgYCWhlBEgQIAAAQIEsgICVlZKHQECBAgQIEAgKSBgJaGUESBAgAABAgSyAgJWVkodAQIECBAgQCApIGAloZQRIECAAAECBLICAlZWSh0BAgQIECBAICkgYCWhlBEgQIAAAQIEsgICVlZKHQECBAgQIEAgKSBgJaGUESBAgAABAgSyAgJWVkodAQIECBAgQCApIGAloZQRIECAAAECBLICAlZWSh0BAgQIECBAICkgYCWhlBEgQIAAAQIEsgICVlZKHQECBAgQIEAgKSBgJaGUESBAgAABAgSyAgJWVkodAQIECBAgQCApIGAloZQRIECAAAECBLICAlZWSh0BAgQIECBAICkgYCWhlBEgQIAAAQIEsgICVlZKHQECBAgQIEAgKSBgJaGUESBAgAABAgSyAgJWVkodAQIECBAgQCApIGAloZQRIECAAAECBLICAlZWSh0BAgQIECBAICkgYCWhlBEgQIAAAQIEsgICVlZKHQECBAgQIEAgKSBgJaGUESBAgAABAgSyAgJWVkodAQIECBAgQCApIGAloZQRIECAAAECBLICAlZWSh0BAgQIECBAICkgYCWhlBEgQIAAAQIEsgICVlZKHQECBAgQIEAgKSBgJaGUESBAgAABAgSyAgJWVkodAQIECBAgQCApIGAloZQRIECAAAECBLICAlZWSh0BAgQIECBAICkgYCWhlBEgQIAAAQIEsgICVlZKHQECBAgQIEAgKSBgJaGUESBAgAABAgSyAgJWVkodAQIECBAgQCApIGAloZQRIECAAAECBLICAlZWSh0BAgQIECBAICkgYCWhlBEgQIAAAQIEsgICVlZKHQECBAgQIEAgKSBgJaGUESBAgAABAgSyAgJWVkodAQIECBAgQCAp8B//2iB4N3EDK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5" name="AutoShape 4" descr="data:image/png;base64,iVBORw0KGgoAAAANSUhEUgAAAlgAAAFzCAYAAADi5Xe0AAAgAElEQVR4XuydB3SUxdfGnxTSCAmkERISegIIUgQRUMEC0qWDgChIlSa9V2nSQZo06SDFgnQR/opIFQFF6Z3QQyCQhJBkv3PffBs3YZPsbt7NljzvORwlO3Pn3t8M7MOd+844aDQaDfiQAAmQAAmQAAmQAAmoRsCBAks1ljREAiRAAiRAAiRAAgoBCiwuBBIgARIgARIgARJQmQAFlspAaY4ESIAESIAESIAEKLC4BkiABEiABEiABEhAZQIUWCoDpTkSIAESIAESIAESoMDiGiABEiABEiABEiABlQlQYKkMlOZIgARIgARIgARIgAKLa4AESIAESIAESIAEVCZAgaUyUJojARIgARIgARIgAQosrgESIAESIAESIAESUJkABZbKQGmOBEiABEiABEiABCiwuAZIgARIgARIgARIQGUCFFgqA6U5EiABEiABEiABEqDA4hogARIgARIgARIgAZUJUGCpDJTmSIAESIAESIAESIACi2uABEiABEiABEiABFQmQIGlMlCaIwESIAESIAESIAEKLK4BEiABEiABEiABElCZAAWWykBpjgRIgARIgARIgAQosLgGSIAESIAESIAESEBlAhRYKgOlORIgARIgARIgARKgwOIaIAESIAESIAESIAGVCVBgqQyU5kiABEiABEiABEiAAotrgARIgARIgARIgARUJkCBpTJQmiMBEiABEiABEiABCiyuARIgARIgARIgARJQmQAFlspAaY4ESIAESIAESIAEKLC4BkiABEiABEiABEhAZQIUWCoDpTkSIAESIAESIAESoMDiGiABEiABEiABEiABlQlQYKkMlOZIgARIgARIgARIgAKLa4AESIAESIAESIAEVCZAgaUyUJojARIgARIgARIgAQosrgESIAESIAESIAESUJkABZbKQGmOBEiABEiABEiABCiwuAZIgARIgARIgARIQGUCFFgqA6U5EiABEiABEiABEqDAsqM18ODBA7Rt2xa7du3SG9V7772HNWvW4P79+2jVqpXS5ptvvkF4eLhVUhBf27Vrh65du2LmzJlwd3fP1E9dBr/99huqV6+eaR97avD48WN899138Pb2RuPGjdMN7fr16xg9ejQ2bdoEHx8f9OvXD71797ZaFAkJCTh48KDyq1evXgatBasNho6RAAnkCAIUWHY0zRRYQE4XWJ9//jlGjRqF1atXK2I7vWfSpEkYNmxYyscrVqxA+/btrfZPw4EDB/D6668bJbatNhg6RgIkkCMIUGDZ0TTndHEhU5nTGRgqsLTt5s+fj27duiEpKQlOTk5W+6eBAstqp4aOkQAJpEOAAsuOloah4uLs2bMvbBFqv3CHDh2KsmXLYvbs2fjnn3/QvHlzjB07FiEhIQqp2NhYLF68GPLFLHZke7Fly5b47LPPlK0mXR82b96M48ePK9kUefr27YsuXbqkbO88e/YM3377rTLW4cOHUaVKFcWOjOns7KxsZ6bdIjRm/Iy2CE+cOIGJEydi586dim916tRRMjrly5dXfq+Pkfxcy2ncuHEYOXJkio8ff/yxkmGRWG7evKkwkS24wMBAxZ6236BBgxAUFKRsecoj/fr37488efIov9doNDh16pRi54cfflB+1qxZM8W3woULv+CbfCac5DM/Pz/l/7VPuXLlXtgC1pfl1LYLCwvLdGzd/l988YWyxRgXF6fM8csvv/zCn6YrV64onGUtSIwyn3369IG/v7/SVjvHnTp1QsOGDTFnzhz8/PPPaNKkiZKJk/nQttE1rl1TYq9169YK57Vr1yoZrhEjRuD58+dYsmQJFixYgIiICGV+hwwZggoVKsDBwSHV/MqcSByytfrOO+9A5rZq1apKO+3YpoxhSGzaOf/zzz8xefJkZT3K+ujevTuESe7cuVOtH+2607dGZf61JQJp56ZEiRIv/Ln99NNP0blzZ2632tF3AEOxLgIUWNY1H1nyRg2Bpc8BEQFz586Fm5sbZsyYAflCSvuIgBg+fDgiIyMzrAOTL71PPvkEiYmJem3Jl/CiRYuUL820AsvFxcWo8dMTWPKlL1/MkhXRfaReS764RawYK7D0cWvRogW++uor5MuXL0Vg6WsnAmvChAlwdXXFL7/8go8++ghXr15N1VTE59dff41SpUql+Hby5MmUNiJI8ubNq7QxVWDdvn0707H1CbRq1aop4qZQoUKpfD5//jw+/PBDRTzrPuKrcBGRpU88adu+++67WLlyJfbu3avMV3oCS/fnsj4lIydrVNas7iP+yXgyz9r51WWobSvtRHBVqlRJr3+GjmFIbAUKFFDWoQijtHPes2dPTJkyRRFAaYV9ZgJLG4vMjfghYl3+8ZL2mTVrllJ7J2KSDwmQgLoEKLDU5WlRa5nVYGkFR0YZLPki//LLL1GxYkWsW7cO8q9cyWjJF2iuXLmULwL5y3j58uUoWLCgksmSomNtIXpMTEyKwJJ/HYtwEGE2ePBgJZsgWSz5l/rly5eVLFpUVBSWLVuGmjVrKl+kUgckGZVVq1Ypxfq6GayHDx8aNX56Aku73SQCaOHChUpcUuQt4k9bu2SswJIvZen/1ltvKVk7YSLCYvfu3ahVq1bKF6TwFQH50ksvKdmKHj16QISjfKFLllDEp2RStF/isnU3depUJYuoFbo3btxQ2Ik4EJbi+5MnTxSBNX78eINqsNJuJQpbQ8aWbJU2SyJrQwSAFKBLpkWyjtpHMnEy95LlE9En8yhZJYlFMntazloRIvzmzZunZJpEZHbs2BHx8fH48ccf8corrygiJG0Nlm5fqSF77bXXlD6SAaxbt67CSPyTgv89e/Yo/Bo1aqRkD69du5bCUPyUdSkM5R8JkqGVTK4wWr9+veK7+GfsGJKd1fZNL7bSpUsrY2/ZskX5MyWi8tGjR4pAlBdQduzYoQhCYwWW7tw4Ojpi4MCBiqj9/vvvlUxh2j9rkv3iQwIkoC4BCix1eVrUmhoCS7785FfabRTdtw3ly/jo0aP43//+p2zxiRjRJ7Dki/LNN99UmKTNRon4qV27trINItthHh4eL7BL7y1CQ8dPT2CdPn0aIq7+/fdfZUuoQYMGeOONNxQhKWJHX3ZA+6ZleluEWuEo/UVciCCSX7I9pv2yli0vEU7SVh4Ro7JdJsJMvsiLFy+ufPlpBab2S0/E6AcffKAIGWkn2T8RD9JfhJnu1pyxNVhaofPHH38YNLZk47QCSyse9S16EQkyt+KfvietgNFdB/oysRkJLMmSiYDRbrOKgBLRqe8RIS/rKjo6WmEowlA3+/brr7+iRo0aqF+/viLyt2/frogkU8bYt2+f0jej2OQfKW3atMHvv/+u11/5B4D82TJWYOnOjawXWYtiQ4RivXr1FCH76quvIn/+/MxeWfRvbQ5uzwQosOxodtXYIsyoxkO+DCRjIoJIvqB0H30CS1fgpBVL2n/dZ3QEQ9o+ks0xdXxdX0UAyZaJCJ6//vor5aPKlSsrNUCSCTE2g6XLTVdQan+envDR/blsTep7U047r7KFJ0JXnvSO2TBVYKVXRJ52bN06n4xq3DIT+9p517cOjBVYadeQloG+P9raejMtQ6ndknXm6+ubSlhrfy5ZRn1HhRgyxrFjx17omzY24anNRurzN+36MbQGK+3c3Lt3T8nOiUDX/tkVQSoCX2rTtLVedvTXIUMhAYsToMCy+BSo54C5BZZsTUn9TNGiRRVxIlsX8gUkWy/GCixTMljyr3xTx9dHWQSbiBb5IpRMzsaNG1MyFVIYnVbE6Gam0ha5637JZ5TB0taqSYYwqxksiSntOWamCixTMlgZCSzdDFZG7fRlKbMqsLQZrLSiV3cNpCeg08tgpRVxhoxhSGzaDNbTp08zPJNOXwbrzJkzyssUsgUo68AQ8SsvicjLK7JlKlu3wiGjTKR6fzvREgnkPAIUWHY05+YWWNp/kct2lWzJyCP/KpbaKmMFlrYGRmqwtLVLf//9t1JkLXU0InbkTT/d7IE222HK+LrTvHTpUmXbRn5pa3S2bt2K999/X3mDUfyRf/FLof25c+eULyI5tFO3tiqtwNKtIZItSHlbUr7ItG+mab8gdWvcZAtJfJDtUYlX3sKUGjT58jOkBisjgTV9+vSU4mV9xy+kFWK3bt0yaGzdGqyMhJPutpS8ESdvtcmjrXWTtwqbNm2q903RjASWCGypkfLy8sKGDRv0Zpe0byFKfZPMpfxXtvvkHwJS0C1zLi86aDNHsiUuNUqy7rTrWWrH5OfaGqy0AsuQMWR7NG32K21s8pakFLNL/ZVsJwsfWXtSqC/rTWqmZCtPe26ZrEkRd5J90tbmabNy6Qks7dzKutTWecnLKMJC6iwlmyu1aXxIgATUJUCBpS5Pi1ozt8CSf/2K0NB92ykgIEA5ukG+rGTrUP5fW6OT0RZhRm8ESnZMvuDkX+W6X1Dyr21Tx9edmDt37iiCUHsMgu5n2reqJLuk/eLLaOsmozfFtIXGsv2S0ZaSbHvKm4RSJC5CS75c5QtQ99H3FqE+gaVbfyRfwpKdkC3PtI++TJchYxu6xmQ8qXHr0KHDC28R6r5daUiWRzKl2gybiAV5RIyEhobqFViSDZIicXkBQ/fRfTswo7cIdVmnVwdoyBiGxpbem6O6b5dqBV3arXmJLzOBJRlVEVKyrtL2131z1qJ/eXFwErBDAhRYdjSphn75ZfQWYUY1HnJOkrZ2Sc56kr+wJSsgRdty/Y78JS6ZBUMElrx6nvYcLDmjSOxpz+ZJ+wUlbyOaOn7aaZarYkSMSFZMBKMUNovokqyKHJcgj+51MpIFkazUhQsXlGxC2gyWZKKkoF+yClo28gUpWSl5dM8Zk7cFtRmdtGeDGXsOVtotQtnalHOgJHsiPssbi/rOp9InsAwZ29A1puUtNW7CWStmRXANGDAg5XwwQ0WIrBV5C04ye/LIuWAiXNO7SkkEqsQuGRtZ7/Iig2SnRDylfYFDMlWS4ZJso+75WzJORtc1ZTaGobEJd9maFHEvQkrWjIhzyfxpC/flBQeZUxGWsr4k2yr/2JB/jGiFdkZbhNJf3lQU0SljiNiUq7PkZQPt+Wp29FchQyEBqyBAgWUV00AnbJWAofcl6quhsdWY7cHv9Gqw7CE2xkACJGAdBCiwrGMe6IWNEqDAss2Jo8CyzXmj1yRgSwQosGxptuir1RGgwLK6KTHIIQosgzCxEQmQQBYIUGBlAR67kgAJkAAJkAAJkIA+AhRYXBckQAIkQAIkQAIkoDIBCiyVgdIcCZAACZAACZAACVBgcQ2QAAmQAAmQAAmQgMoEKLBUBkpzJEACJEACJEACJECBxTVAAiRAAiRAAiRAAioToMBSGSjNkQAJkAAJkAAJkAAFFtcACZAACZAACZAACahMgAJLZaA0RwIkQAIkQAIkQAIUWFwDJEACJEACJEACJKAyAQoslYHSHAmQAAmQAAmQAAlQYHENkAAJkAAJkAAJkIDKBCiwVAZKcyRAAiRAAiRAAiRAgcU1QAIkQAIkQAIkQAIqE6DAUhkozZEACZAACZAACZAABRbXAAmQAAmQAAmQAAmoTIACS2WgNEcCJEACJEACJEACFFhcAyRAAiRAAiRAAiSgMgEKLJWB0hwJkAAJmJPA4X8fY8uBB/jzfDTuRj1XhgrI54IKxT3RqLovqpTyMufwtE0CJGAgAQosA0GxGQmYQkCj0SA+KR5ODk5wdHBETEIsouMf435sJB7FP8KjZ48QmicEx+4cx53Yu8oQrwdVQzHXSth26AGcnByQ29UJ7q6O8HR3gqeHE7zcnZAntzPyuDsht7sTnj9PQnyCBhoALs4OcHNxNMVV9rEBAku23cLCLREZetqtURA61S+gt83Dhw/RqVMn1KpVC127doWDg4PSbuPGjbh8+TIGDRqk/P7ChQvo2LEjbt68qfx+8uTJaNGihQ0QooskYD0EKLCsZy7oiY0SeJ70HAlJCXBzdlME07+RZ5Vfx+/+iVyOufDLzf2IVATVY4MiHFy5P2p5dUPX6WcNap8vjzMC8rog0McFBXxdUCi/G4oHuyMkwBU+XrnwNDZRsZPHw8kge2xknQQkc9Vj1nmDnJv3WQm9mSytwLp37x6WLFmCsLAwvQLLoEHYiARIIEMCFFhcICRgBAERU4maJCQmJeB+7APsvLIbR+78gXMPz+Pcw3OIT0ressnKY6zAymisXM4OKBbkrgiukqEeqFDCE0ULuOPZ8ySlm2TF+NgGgeFLLmPX0UiDnH2vsg8mdCryQlsRWAMGDEB4eDiio6MxcuRIuLi4vJDBunTpEkaNGoWjR4+iTp06yv/7+voaNDYbkQAJJBOgwOJKIIEMCIigkm2+qGdRiE18hml/zMThW0dwPuqi2bipKbDSczIsxAMvF82NKqXyoEKJPMrWYpKGgstsk6qC4XqDT6XUXGVmTmqytk8um67A6t27N1atWoVGjRrhzTffTCWwoqKiMHDgQGVLsEaNGpg3bx4iIyMVkSVijA8JkIBhBCiwDOPEVjmIQFziMzxPjFdE1OK/l+HQrSO48vhqthHIDoGVNphCgW6oHJ4HNcvnRcWwPIiLT1JqvP6/RCfbYudA6ROo1PUPo/Ac++qVdAXW0KFDlQzWwoUL8cUXX+Cnn35KqcE6ceIE5s6dixkzZsDLywvnz5/HmDFjlN/nz5/fKB/YmARyMgEKrJw8+4w9mUBSPABHRCfEYvWZ9dhycSsO3T5iMTqWEFhpg61S2gs1y+XFOxXzwiWXo1Jk7+SYXBDNxzIE1BZYRYoUwcyZMxEQEAB3d/cUgXX48GG0adMmVZDBwcFYtmwZihcvbpngOSoJ2CABCiwbnDS6rBKBhBgg9g5wbhXgmhfnA9/GqxtrqWTcdDPWILB0vS9bNDfeqZgP9ar4Qmq6WCxv+txmpaeaW4SSwRKxdO3aNQwfPhzFihWDh4eH8hbhsWPHsHr1akycOFH5GR8SIAHTCFBgmcaNvWyVQPwjQJMIRP4NHOgFRJ5KjsSrODTN/oTPkhIWj8zaBJYuENlGbFDND7Uq5UP88yQWyWfjalGzyF0rsMR9OaJhyJAhyrENIrCkBksK4du3b4/q1atj8+bN2LZtG2bPno28efNmY8QcigRsmwAFlm3PH703hIAIKk0S8OAk8Pds4Pxqvb00rc5j2N8rsPDUEkOsmq2NNQssbdDOTg6oW8UHrd8OQEiAGzxcefaW2RbE/xtW65gGEU+6AktqsaSovWjRoinnYEnd1dixY3Hw4EFUrVpVEWBlypQxd4i0TwJ2RYACy66mk8GkIvA8GnByTRZUtw8AZ5dlDKjCcPxTuAWqb6pjUZC2ILB0AZUK9UDLtwJQv6qvUhxPsWW+5ZPVg0bN5xktkwAJpCVAgcU1YX8E5EBPB0fgyFDg3ApAhJYhT77SSHr/IHyXhhvS2mxtbE1gaUF45XZGszf98GGt/MoJ4azVMs8S4VU55uFKqySgNgEKLLWJ0p7lCDyLBJ49BI6NAi6sNckPTZur6HvsS6z4V/82oklGjexkqwJLN8xmb/rjk3qBcHN1ghdPkDdyBbA5CZCAPRCgwLKHWczpMTx7ADi6Jhetn1ueNRqVx+NEcF28tbl+1uxkobc9CCxt+A2r+aJrwyB4uFFoZWFJsCsJkIANEqDAssFJo8v/T0DeCIyPAo4MMzlj9QJLvwpIrL8XfstKWQyzPQksLcQmb/ihe6Mg5HJ25NahxVYWByYBEshOAhRY2UmbY6lDIOGp3PIE/NYj6xkrPR5p2kWg28EJ2HBuszr+GmnFHgWWFkH72vnRtVEQNBrAzYVvHhq5NNicBEjAhghQYNnQZNFVJJ9hdWIycHSE+XC8Nh0H/aqh3g9NzDdGBpbtWWBJ2FKT1e39YDSu7qucEs+HBEiABOyRAAWWPc6qPcaUGAfcPZL6cFBzxRlQBQl1tsP/65cyHGFLo014I7h6SpuzD8/htfU1EJ4vDEtqzUdpn1K4+Ogyhh0YhT3X9uKj0m3xWYVemHBkCjad/zZd2/YusLSBlyrkgQEtQ1CkgBvkDUQ+JEACJGBPBCiw7Gk27TEW2Q5MjAcubQT2d822CDXt7+GjX4bgx0vb9I7pmcsTe5vvwPXom2i2tXWqNsNeHYQ24a0w7vBEDK7UH7/ePIC+vwzEtve/w+P4x/hgx0cZxpFTBJYWQqNqvujfMgROTg7cNsy2Fc6BSIAEzE2AAsvchGnfdAKStfp3MXCoP5D03HQ7pvR8fT5+8SqDxj+21Nv7rYI1MP/tWdh5dY8innSfOTWn49XASko26/uGG5SPdlzZjR7lumLMoQn49sL3FFhpCHi6O2FgqxDUKJ+X1+9ksl5jj/4Pj7euQdyJQ0i4F6G0dg4Iglu51+DVoC3cK9c0ZcWzDwmQgMoEKLBUBkpzKhCQrNXzJ8DPHwAR+1QwaIKJAm/iea3NCPi6rN7Onct0xKjXhiIxKQl5XDxxP/Y+5pyYj3knv0LaDNZvEb8jLG8J3Iq5jY67M8/C5bQMli5gEVjD2xaCu6sD3F2dTJg4++7y8OtpiFw8KcMgfToPRb4OAzIFcfjwYUyZMgVLlixBvnz5Uu4k1HZcu3YtqlSpkqkdNiABEtBPgAKLK8O6CMip62eWAgf7Wt6vj6PQ4qfu2HPtRZH3ebXR+KhUW3x5YgHWnF2POTVnoLRPSXT7uRfuxNzFonfnoYxvaaUGa9vl7WhS7H3svf4/fBDeEnBwwPqzG1/IfGkDzskCSxi4ujhiWNtQvPlyXh7poPOnQDJXEX2aGfTnImj25kwzWWkFlkGG2YgESMBgAhRYBqNiQ3MS0MTHwcHZOTlrdXmTOYcy3HbNr/GTawhabm+XaR/JWnUr2wlzTy7ElGMzUtpLrdYPjTbiyuMrStH7vw/P4m7MXdQpVBvd9/bGwVuHX7Cd0wWWFohcJj3iw0JwcXZQrt7J6c+d0Z3x5Kf0X47Q5eNZqynyj12cITJdgZU3b17s378fkydPxtmzZxEeHo5x48ahUqVKOR074ycBkwlQYJmMjh3VIqB5Fof4S2fgElYGDge6A2eWqGU6a3aC30X822uQf3m5TO2IwJJtw4lHpmDx3/9dKt23Ym+0K9laEV1DKg/AxvPf4mLUJYx+bTjGHpqAb869KCYpsP7DHeTnivEdC6NwIN80vPp+2ZSaq8wWpNRkFfr+L4MF1pMnTzBo0CCMHDkSJUuWxIoVK3D69GlMmDABrq6umQ3Hz0mABPQQoMDisrAsgcREPFw1C5GLJsKrYTv49h4LxzX5LOuT7ugdnqD+9nb4PeJQKp9mvPkF3itUCwN/G4YT905i0TvzEJg7P9ru6AA5rkGe4nmLYlmtRfj7wWkM2j8cPzXdygyWiTP7aeNgtHrLH7ndcm5d1sVqvkbRK/b7A4MFltRgaZ/Y2Fjs2LFDyWhNnDgR7u7uRo3LxiRAAskEKLC4EixGQJOYgFufNUfsH/tTfAgYOQ+elcvC4dsyFvMr1cDvrMM2R2+029kx1Y/lrKuJ1cfh9eBqyOXojEuPLitZKt3T3yWrJbVXshV47M4fGP7qYHR/uTOcHJ2x+t+1GLh/mN4YmcHSP/XvvpIPn3csglzOOXO70JwCy8vLC6tWrcLChQsRHx+PwoULo1ChQhRY1vG3EL2wUQIUWDY6cbbstiYhHvEX/kFEz/eRFPMkVSgOLq4IXXcIzlE7s/Xcq3R5htZHzBuLEbyyYrYhp8BKH3XRIHdM61YU/nld4O6as06BV2OLcN68eQgMDESzZs2gW4N19epVjB8/HjNmzEBoaCj27duHLVu2UGBl2596DmSPBCiw7HFWrTgmEVSxh/fh9vCP0/XSvUI1FJj9HRx21wNu/GT5aD6JxdvfNcaf905miy8UWBljdnZywNRuxVCuWO4cdQK8GkXusvV35MgRDBkyBD/88AMOHjyoiCipt5o+fTpmzZoFJycnjBo1Cs7OzkrRu4eHR7asew5CAvZGgALL3mbUiuNJin2KuFOHcatvi0y9zNuuN/K16wbH9YGZtk3VoMFeIOit/3708B9g40tAvtLA22sBn7LAo/PJx0Bc3wGU7AyUHwIcGwlcWKt3LE3t7/BdggM++ambcb6Y2JoCyzBwfZoVROPX/XLMUQ5qHNMQExODmTNnYuXKlahcubLypmDRokWR9ucffvghNm3apAgsX1/jar8Mmz22IgH7J0CBZf9zbBURahIScH/mEDz+7muD/Qma8y3cAgGH7QaeTJ0rD9DkCPDkGrD9vdTjVBoHhH0MHB0GvDIauLk3eQuy4S9A/CNgV6P0/SrSFE+qzUHIyux5ZZ0Cy+AlgtZvB6Bnk+Acc8WOmgeNGk6ZLUmABEwhQIFlCjX2MYqAiKvbQz9EzIHdRvVz9gtEyJoDcDw3C/hjbOZ9C9YCai4Hrm59sX7rzSVA/qrJ2az6e5JtXd0CvNwPODwEuLg+A/sOQKd4vLbhbZx9eD5zP7LYggLLOIC1K/tgwidF5PzWHPHwqpwcMc0M0g4IUGDZwSRacwia+GfJbwqe+N0kN3PXaID8oxfA4fsywOPLGdt4qSfw6kRAkwjk8gJi7wKnpgKnZgBpM1gR/wPylgRiIoA9rTL1TVN3O9bHROPTvX0ybZvVBhRYxhN8rbQXZnxaDC65clbhu/Gk2IMESCC7CFBgZRfpHDhO4oM7uNm1Lp5HXM1S9H6fTYRXrffgsLFIxnZem5ZcU3VqGnD2a6DGEiBfGWBfeyD2NvDWasC3XHIN1pXvgGKtgOu7gLCPlOtrcG5l+m8uFmuNx1WmoNCqV7MUiyGdKbAMofRim7JFc+PL3iV4WbRp+NiLBEhAZQIUWCoDpblkAgn3biGie/0siystz4LLfoar62Xgp6aGI5asVZk+wKnpwPFx//WTWq0GPwOPLyYXvT88DcTcBgo1BPZ9BNz+71yulE5OrstkPnIAACAASURBVMAnsXh5VWVcf3LTcB9MaEmBZQK0/+8SFuKBeX1KIF8eZ9ONsCcJkAAJqECAAksFiDSRmoAm4Tmut66imrgS6y7FSiNk+f+A3zonZ6cMeURgybbhsVHA6bn/9Sg/FCjZEfhjHPDKGODCmuSs1quTgCNDgfOr9FrXNNiLlVE38dkvAw0Z3eQ2FFgmo1M6Fgl0w1f9w+DjlStrhtibBEiABLJAgAIrC/DY9UUCCfdvJ2eubl5RHY9Xow/h23MMHNemc5XO6wuAQg2AAz2Be38Ab68GPIKA3Y0BOa5BHu8w4N1vgAcngQO9gMYHDctgSd+wjxBZcQyKramqemy6Bimwso5XRNaigeHI58lMVtZp0gIJkIApBCiwTKHGPnoJJEbeTa65MoO40g6Yf9wS5C5fAg7fln3RBznrqupMIKgm4JgLeHQheWvw/Or/2kpWS2qvZCvw7iGg0udA2c8AR2fgzNJkcZbeI4XzHz9EseVlEBn30GyrgAJLHbSyXbiofxhrstTBSSskQAJGEqDAMhIYm+snIG8LXm9bzaziSkZ2cHVLvkrnoRzF8Gm2T4fm/QNYdPdfDPlthNnGpsBSD60Uvn/VL4xvF6qHlJZIgAQMJECBZSAoNkufgNRcRfRqjLiTh7IFk3vF6igwazMcdtYBIvZmy5gpg5TqjHsvD0HY2upmG5cCS120coSDvF1oN+dk3fwJOLMs+WWMp///wkXugkDg68m1hcG11AVoxdY0Gg3kl6Mjj+ew4mnKsa5RYOXYqVcncOUQ0UFtEHPoZ3UMGmgl3yeDkbd5ezh+U8DAHio1c/MD2kWgwNLiiEuIV8loajMUWOpjlcNIR7UvZPsnvh//PPmljYwe2QavOFJviylTpuCrr7564bPy5ctj+PDhkMugp02bhgcPHmDSpEnK/+fLl07NYxorFy5cMLpPemEYYuvp06eYOnUq2rVrh+LFi6u/aGiRBLJIgAIriwBzcvek2Bg8mD0Mj7fof+vO3GyCvvwObgGJcNjxtrmHSmVf0+Qovrx5BKMPfm6WcSmwzIJVuVana8Mg2727UDJX22obBqf+7gwzWQ8fPkSnTp0waNAgVKlS5QWbhggcwxwxrZUh40sMAwYMwNChQymwTMPMXmYmQIFlZsD2aj4p5gni/jpi0MXN5mLg7B+EkLW/w/HfKcDx8eYa5kW7L/XErZf6oPS6N8wyJgWWWbAqRns3DVYuiPbKbYNvF/78QSZXOulwK9YaeGdduiD1CSxdUaObwfLy8lIyW0FBQWjatCl+++035RLos2fPIjw8XLkwulKlStAnihITEzF+/HiULl0aLVokX/K+fPlySPape/fuBtlyd3fHggULsGrVKri4uKBbt25o3rw5Ro4ciS1btiA4OFj5fPfu3anayIXVTk5O5ltMtEwCmRCgwOISMZqAJiEeMQd+wu2h7Y3uq3aH3DUbIv+oeXD49iXgSdZOjDfYt9zBQOuLyLeosMFdjGlIgWUMLePbzuxRHJXC88Dd1cbqdtYU/K/mKrOwpSar7fUsCyzZJhQR4+3tjWbNmuHmzZtK1kvETcmSJbFixQqcPn0aEyZMwPXr1/VuEe7btw+7du1ShJgILtmKbNWqlSLYDLF18eJFbNq0CaNHj0Z8fLzy3y5duqBAgQIpGayoqCi9bUTY8SEBSxGgwLIUeRse99nZU7jR4S2ricCv7yR4vVMLDpuKZptPmuYnMfXSz5h0dIrqY1JgqY40lUFnJwdsGF0aofndzDuQ2tYXGXmbdRdNlgSWiKbKlSsjOjpaETJps0GxsbHYsWMH9u/fj4kTJyriS1/dlgivESNGKJmsZ8+eKdkvqQXz8fFJ8S8jW1evXsXSpUsVH0JCQlIK2nW3CJ88eaK3jdpTQHskYAwBCixjaLEtNIkJuPJeMcgWoTU9ISt/gYvTWeCn5tnj1sv9cD28K15eX0P18SiwVEf6gsGiQe5YM7wUcjkbKVrM71r6I2SzwOrcuTMaNWqE8+fPKxkryRhJBkq26hYuXKhkkwoXLoxChQplKLCk3ahRo/Dee+8hLi5OyXj1798fSUlJBtmSLUoRcosXL1aK76Wv+PX48eOUDFaRIkX0tuEWoSUXLMemwOIaMJxAUiIiejdF7PHfDO+TTS1dir+UfJXOrx2BcyvMP2qeItC0+Bs+i4upPhYFlupI9Rp895V8GNm+EHK72UidjgW2COUtwj179ijCpmvXrjh58qSSiZoxYwZCQ0Mh23+yhZhRBkvgb9y4EbLVJxmsOnXqKIX1J06cMNpWRESEskXYo0cPRdjpK3LXbSNvR/IhAUsRoMCyFHkbG1fzLA5Ra75E5JLJVuu51/sfwbfHSDiu/W/rwZzOalr+g/Fnv8OM41+qOgwFlqo4MzT2aeNgNH/TRoreLVTk7uDgoGSgevbsqWSNpk+fjlmzZilbhvJzZ2dnZdtPhE16RzucOXNGyTzJtuDs2bOV/x47dswgWyLwrly5gj59+kC2BaWWq1evXsifPz969+6tvEUoWTF9baROjA8JWIoABZalyNvQuJr4OMSd/gMRPRpZvdf5P1+K3C8XhcN35czva/mhuFCsLSpveFfVsSiwVMWZqbFlg8IhJ76LkLDqx8zHNKT3FqGcgyWZqr179yoiSd4oXLlypVKfJW/qSQG6CCwRP+kJLHlrsF+/fihRooRiQ1jHxMRg5syZmdpydXXFnDlzlHYizERQ1atXD8+fP1d+vm3btpT/pm1j9XNq1QuOzmWVAAVWVgnmgP5JTx4rRe3mvGNQLYwObu4IXXcYzg++B37L4F5BNQbMWxJyJpbPkhJqWEuxQYGlKs5MjQX5uWLjmNJwzWUDbxVm8aDRTGGwAQmQgGoEKLBUQ2mfhmRr8M7oznj663abCdD9lTdQYMYGOOysDdz6xax+a1pfwPC/VmLBqUWqjUOBpRpKgw3VreKDQa1DbeMQUl6VY/C8siEJWJIABZYl6dvA2I+3rsG9ib1twNPULvp0GgLvZu3g+E2QeX1/ZQz+DW2CapveU20cCizVUBplaGyHwni7Ql64u9pI0btR0bExCZBAdhOgwMpu4jY0XuLD+7hSP9yGPE7tatDc7+HmFw+HnerWSKUaxbcckhr+Ct+l6nGiwLLMknN1ccSPE8rCx8sGT3m3DDKOSgIkkAEBCiwuD70ENAnPcXtgG8Qc3muzhJwDgpOv0jk9Cfhzotni0LS5in7H52H56ZWqjEGBpQpGk4zULJ8XYz4uDE93ZrFMAshOJEACKQQosLgY9BJ48tO3Su2VrT+ebzVCwIgv4fBdKeDJDfOEU2UyThaojZqb66linwJLFYwmGxGBJWdkubnYQNG7yVGyIwmQgLkJUGCZm7AN2pe3Bq80KAlN/DMb9P5Fl/36TYbX2+/AYZP6h4Iqo/lXRmL93fBbWkoVXhRYqmA02Yhkr7ZNKovczGKlYqjRaCC/HB2zLjzVtGXyRLMjCZiZAAWWmQHbmnlNXCzuTuqDJz9ttjXXM/Q3ZNV+uDicBva0NEtcmnYR+PTQJKw/uzHL9imwsowwywYaVfPFZ80Lwis367EEppxjNXXqVLRr1w7FixdPl29GZ2lpO6W1Jae8DxkyJMXm2rVrlZPe+ZCArROgwLL1GVTZf7kGJ6Ln+ypbtbw51xJlUFCu0vnfR8D5Veo7VG02DvlWQd3vG2fZNgVWlhGqYmDpoHCUK+apii1bN6J7sXJGAks3Tl2xJYeVah9TbNk6P/qfMwlQYOXMedcbtSYhATc61ET8xX/tkopX44/h2304HNf5qh9f4OtIeO8H+C97Kcu2KbCyjFAVA6UKeWDpwHC42MIBpAZGLKJH7vIrW7YsNmzYgMDAQEyYMAEVKlRQLFy6dEm5/ubo0aPKnYHy/x4eHhg2bJhy52BwcDCWLVumbBOmbefr64v0MlhyYbOcAO/v748jR46k2Fq6dClu3bqlnAR/9uxZhIeHK1fhVKpUSbkYesGCBcqF0C4uLujWrZtycjwvcDZwstnM4gQosCw+BdbhgOZ5PB5/txz3Zw21DofM5EX+8cuQu0whOHyf/IWi6tP+Hj7+dRh+uPhjlsxSYGUJn6qdB30QikZVfeHmmvW6I1UdM9GYCKDOnTuje/fuaNKkiXIvoGSUxowZo2wD9u3bF3Xr1kWjRo0wf/58REZGKkJKPtNerOzn54eBAweiRYsWqFGjhiKctO2uXbuWcl2OXBAtV+fILxFn3t7eaNasGR49epRiS67BGTRoEEaOHAm5N3DFihXKvYIi+v766y/lGh4RhPHx8cp/u3TpgtKlS5sYPbuRQPYSoMDKXt5WO5omLgZX6oUjKS7Gan1UwzFH99wIWX8Iznc3AwdUPkD1ja/wi1dpNN7SIkuuUmBlCZ+qnb08nLBjysu2cY2OAZGLwJJ6J6mnKlKkCA4fPoz169dj4sSJuHz5siJs5H4/yUadP38ew4cPVy5k9vT0TBFFT548wdy5czFjxgxIZkraiUCT30dHR6cSWGJP7iyUn4tAk+xTeluEsbGx2LFjB/bv36/4IxktyXBJv5CQEFWK6w1AxCYkoBoBCizVUNquITnzKnLxZEStmmW7QRjhuXulN1Fg2no47KwF3N5vRM9Mmga9jefvfoOAr8tmySYFVpbwqd65fe386FC3gG1co5NJ9GnronQF1qlTpzBlyhQsWbIEUjOlK4REcGkzWJKZatOmTaqRtFuH8kPthc/STrJlkg0TESZZqgIFCqSyKyJPtgAXLlyoZKkKFy6MQoUKKQJLtgVFcC1evBhiSy6JFlvcIlR9idOgmQhQYJkJrC2ZTYx6gCv1wmzJ5Sz76tN5KLybtIHjhuAs20pl4OOHaLWnF3Zf3WOy3cGV+qOWdzd0nX7WZBvsqC6B3VNfho9XLnWNWsBaRgLL0AxWVFQUVq9erYggqc/SfdKrwdqzZ48ikrp27QrprxVrkg0bP368kv0KDQ3Fvn37lO1Ese3u7p5iOiIiQtki7NGjB8qXL28BchySBIwnQIFlPDO76qFJTMD9mUPx+NtldhWXIcEEz9sCV58YOOyqbUhzw9q8tQJ7XAuixba2hrXX04oCy2R0ZuvY5A0/9GpaELJlaMtPRgLr2bNnGdZg9e7dG0OHDkVQUJAikNq3b4/q1atj8+bN2LZtm1LPdf/+/RdqsKZNmwYHBwellqtnz55KobvWVkxMjLIFOWvWLCUzJW2cnZ2VonexeeXKFfTp00fJeknxe69evZRaLT4kYAsEKLBsYZbM6GPC3QhcbZy1LS0zumdW086BBRGy5nc4/jUeODFZnbFC6iK+5nLkX17OZHvcIjQZnVk7bp1UFoE+LmYdw9zGMxJYkjFK+xahvD2YP39+ZftOarNE9MiWnRwUOnbsWBw8eBBVq1ZV6rrKlCmT7luEsuUo2am9e/di8ODBypag2BKbkrFauXKlUqslbwlKYbsILPFHPpfPfHx8FHFXr149RazxIQFbIECBZQuzZCYfNfFxuDfpM0TvyvrhmGZy0exmPd9+H/7DZsPx25JATIQ643WIRsPtH+G3iN9NskeBZRI2s3dqWM0XfVuE2HwWy+ygOAAJkIBCgAIrBy+EhDs3cbXJyzmYQHLofv2nwOvdt+HwTVF1WLyzHtsdvdF2ZweT7FFgmYQtWzptn1wWAflsO4uVLaA4CAmQAAVWTl0DmmexuD99MB5vXZNTEaSKO2T1b3DRnAJ+bp11HoXfR+zrCxG0wrSztiiwsj4F5rLQ7E1/9GwSbBdvFJqLEe2SAAkkE2AGK4euhJz45mBGU+0a9jIKLt8H7G0LXFib9VXxSSze/aEp/rjzp9G2KLCMRpatHfbOKMc7CrOVOAcjAdskQIFlm/OWJa81CfGI/GoCotbMzZIde+vs1aQDfD8dDsc1PlkPrfb3+D7RAR12dzXaFgWW0ciytUOHuoHoWLcA3O3kdPdshcfBSCAHEaDAykGTnRJqYiIuv1cUSTFPcmL0GcYcOHE5PEoFw+GHV7LGpmhLPK06AwVXVjLaDo9pMBpZtnbwyu2MPdPLwZEvs2Urdw5GArZGgALL1mZMBX+jt6/H3fE9VLBkfyYcPTyTr9K5vRH4vY/pATrmAjrGoNrGWvg38oxRdpjB+g+Xh5sTxn9SBFVLe8HZyQEXI2Ixdf11/HEuWmm0sF8YKoXnSelw6VYcWo45jaIF3DC+U1EUD3bH9btxmL7hBn7/+xHkPKuP6wRiwQ8R2Hkk0qh50W08+qPCkLcK+ZAACZBAegQosHLY2tDEP8ONTrURf+HvHBa54eG6V66BAlPXwWHHO8CdA4Z3TNNSU3cHNsQ8Qbe9vYyyQYH1H65eTYNR/zVfLNl2C/einmNo21CcuRaDz+ZegIivlUNL4nZkPHrOPp+KcbdGQYoAmvfdTXRuEISjZ6MxcfVVLBoQjiexieg374JRc5K2calQD3w1IBwe3CbMEkd2JgF7JkCBZc+zqye2+MtncL1t9RwWtfHh+nQZBu/3W8NxY0HjO2t7lGiHx5UnodCqykbZoMBKH9fiAeHw9nRWslRVSnlhzMeFsf+vR4p40n1Gti+EskU9lXbz+yZfA/XrySi0fTc/vvzuJnYfNT17pR1nzYhSCA9JfVWMURPNxiRAAnZNgALLrqc3dXCahATcm9gL0Ts35KCoTQ81eMFWuPk9BbbVMs1IrtxAh2iUX1MFVx9fN9gGBZZ+VM1r+KNrwyD8dfmpkoFq+VYAejYOQmISkNvdCQ+jn2PlrjtYs+cO0mawZEuxcKBbchZs8SWD5yKjhpIh698yBJ7u2Xt9zv9u/IrV/67DwVuHEfH0luJiUO4CqFqgCtqV+gA1C76pSny2ZkROl5dfjo6OqVxP7+e2Fh/9tT0CFFi2N2cme6x5/gyXagSZ3D+ndXQuEILQNb/D4eRY4OQUk8LXNNiLVY8i0Od/AwzuT4H1Iqrh7QqhflVfxD9PwrIdt7Fy12181rygUlO1avcdbPn9AUZ+WAjFgt0x+uvLePDoOT7/pAhKFPRQarD2/RmF2pXy4eA/j9Ggqi+kPn3rocgXMl8GTxKg1IT9OqcCXJyzr9p96rEZmHh0aoZuDqs8EAMr9dPbZsqUKfjqq69e+EwuUB4+fDjmzZsHuTtQrrZJ70l73Y6+doa0yYr9tH2fPn2KqVOnomHDhspF0SdOnFCayNU63t7e+Pjjj1G8eHFjppdtSSDLBCiwsozQdgxI5uruuO6247AVeOr5ThP4D50Bx2/DgZjbxntU8hNElh+BYmuqGtyXAks/Kqm5GvNRIVQMy4MJq68qokn3kazVB+8EYPVPd7B4a3JmRx7pt7BvCdy490wper8YEYcHj5/jzZe9MXr5Ffx53vS3acd2KKzUiGXHI5mrJj+2Mmio7xp+k2EmSy5P7tSpEwYNGoQqVaoYZFPbKCviyZCBTLEv8cgF1HJfoa6QSu/nhvjBNiSQVQIUWFklaCP9k2Kf4lb/Vog7cdBGPLYeN/0HTEWet2vCYUMx451y9QHa30OJFeVwP/a+Qf0psNLHlJ6Ikh7ymWwbLtwSgQ377qYYkXOrGlXzw+Jtt9C1YQHsOByJa3efKSeyz/3uJrYfemDQvOhrJG8wTu1WLFtOdu/0U3dsvvC9Qb42K94YS2otSLetPoGVVtikvfh51KhR8PX1TXWhs5eXl5L1CgoKQrNmzVIuYta1tWfPHuUyaN1HLnOWbNOCBQuwatUquLi4oFu3bsplz5cvX8akSZOUTJqu/aZNm+K3335TLoI+e/YswsPDMW7cOLz00kuQS6nl0ujg4GDF5jfffINWrVphyZIlqX6+e/fuF8ZzcsreLV6DJpCN7IIABZZdTGPmQSQ+uIsrDUtl3pAt9BIIWfs7XBKOA3vbGE1I0+g3LLl/DoP2DzOoL8/B+g+TvDX4RllvzNp8ExduxGBIm1CllmrMiquoUc5b+eyLddfx77UYjO9YGH55XTBg/gXIcQ3yhOZ3w+TORXDuRiymrL+O5YPDVc1gyRi7p5aDj5ezQXOblUYvrayYUnOVmR2pyTrd/rjJAsvBwQEDBw5EixYtUKNGDUVERUZGQkTWtWvXFAEkv0TUyBaciCvd2qf0slB3797F+PHj0aVLF8TFxWHTpk0YPXo04uPjlf/Kz0Vs6bN/8+ZNJeM2cuRIlCxZEitWrMDp06cxYcIExMTEpGSwRGRJ//bt2yuCUJvZioqK0jte6dKlM8PJz0nAJAIUWCZhs71OUesX4MGcEbbnuJV47BpeDgWX/ZwssC6uN86r0t1xr+wAhK017O1NZrD+wyvnWfVrGYJXwvIoNU/3Hz3H0u23sOmXe8pZV7qfXb/3DEu2RmD74f/eEJSsltReyVbgX5eeovv7so2YH86OwPcHHmDKumvGzaWe1n2aF0SbdwLgZOaTR/MtKGCUrw+7/7dNmrZjZhmsq1evYu7cuZgxY4aSRTp//jzGjBmj/D46OloRNZUrV1b+XwRM2iyQPoEl4mrw4MHo3LkzqlWrptRJLV26VOkfEhKSItCkb2b2Y2NjsWPHDuzfv1+puRKxphVS6QmsJ0+e6B3PKKhsTAJGEKDAMgKWrTbVxMXiZo+GePav8ffi2WrM5vDbu2lH+HQfCsc1RtbceBQA2lxF8NKSiEmIydQ1CqxMEVlVg7JFc+PL3iXM/jZhdgqsc+fOoU2b1NlaES7Lli1T2ItIatSokSK8JKNUoEBq8ZdWYEmGaezYsXjttdfQuHFjZSsxMTFREUmLFy/GgwcP0L9/f8WmbBHqsy/tZTtx4cKFSsarcOHCKFSokMECq0iRInrH4xahVf1xsitnKLDsajr1B5P48D6u1A/PAZGaP8TASSvgER4Ihy3GnW2laXIE824ew8iD4zJ1kgIrU0RW12D31Jfh45XLrH5l5xbhxYsXsXr1akW8eHikPusrbX2ViKOuXbum1F8JBN027u7umDNnDooWLZqqTksXVkREhLJF2KNHD3h6eqbUYEn9ltb+yZMnle1FyaKFhoZi3759yhaloRks3eJ33fHkDUo+JGAOAhRY5qBqZTb59qB6E+KYOw9C1x+GU8Q64GBfww2X6Y3bpXui1LrMzyiiwDIcq7W0HPxBKOScLgczntiQnUXukmGSLTepY6pevTo2b96Mbdu2Yfbs2bh//36KAJJ2UpfVs2dPhIUlH+iqK7C++OILrFu3TslW9erVK9VW4saNG3HlyhX06dMHsmUpBevSxtnZWa/9x48fY/r06Zg1a5ZiR8aVtlL0/uzZM/Tu3Vt5i1AyVbo1WNqfS72WvvGknosPCZiDAAWWOahakU25GufWgNaIPfarFXll2654vFoTgVPWwGHHW8CdQ4YF41kIaHUW+RYVzrQ9BVamiKyuQZXSXpjUuSi8PMz3Rpq5j2lIu60n23+yrXfw4EFUrVpVeROwTJkyqbJTcl6WZJL27t2rbBVKgbquwJKMk5y9JZkm3UcyXiLKJLO1cuVK+Pj4KOJIzq2S7Jn2LUJd+7KFKMX20l7qv+SNQymSF4GVJ08exZaIQKkdk7cIRRxKpkv7c+1/044nIpEPCZiDAAWWOahakU3N83hcqmFccawVuW+1rvh0GwHvhs3huDHUYB81zU5g+pV9mHDkiwz7UGAZjNSqGv4+r6LZDx3N6kGjVgWMzpCAnROgwLLzCY776whudq1r51FaJrzghdvh5vMY2F7bMAfKDcCNsE4ou74mBZZhxGyq1dw+JfBaaS+z+8yrcsyOmAOQgCoEKLBUwWi9Ru5N6Y/H3y+3Xgdt2LNcQYUQIlfp/DkSODUt80i8w6Bp9id8Fmd8YCnPwcocpTW2kBosObw0u+8mtEYW9IkESACgwLLjVaB5Fovr7Wvg+fWLdhylZUPzrNUU/oOmwXFzcSAu85PaNS3+wYRzWzD9+Kx0HecWoWXn1NTRCwW6YdXQksrVPHxIgARIgALLjtdAYtQDXKn335s9dhyqRUPzHzQdeWq+DocNJTL3o8IwXCz6ASptqJW+wKrUH7W8u6Hr9LOZ22MLqyKwZ3o55PU0/6nuVhU0nSEBEtBLgALLjhfG01+24fbQ9nYcofWEFrruEHI9PwLsbZexUz5loHn/IHyWpC/GmMGynnk11pOp3YrirQr5jO3G9iRAAnZIgALLDidVQpK3B+/PHMr6q2yaX9eS5VFwyU/Avg+AixsyHFXT+jxG/r0a805+pbcdBVY2TZoZhmEdlhmg0iQJ2CgBCiwbnbjM3JbrcW50ro34i/9k1pSfq0TAu3ln+HQZCMe1fhlbfGUMzoQ2QdVN71FgqcTeWsyEhXhgUf8wqy10T+8S5sz4HT58WDnPasmSJcrJ6rrnVGXWN7PPdW3LuVcZPXI4qZzHpX3Wrl2LKlWqpDqbS23/MvOfn5NAegQosOx0bWgSnuPSm4F2Gp31hhX4xSp4FPeDw49V0nfS7xUkNdgL36X6ry9iBst659cQzw7Oq4hczvZ1eKUxIsgQRrpt1LBtqnA01le2JwFjCFBgGUPLhtrGXzmH622q2pDH9uGqo6cXQtcfgdONlcChAekGpWlzBQOPL8TS0y8eoUGBZdtrYc2IUggPSX1/n7VEpCtEJNMj9/+VLVsWGzZsQGBgICZMmIAKFSoo7p46dUo5nV3aNWjQAEePHk2VwZJrcORk9dKlS6NFixZKn+XLl+Pp06d47733UmW5REStX79euTdQ7ibMzPa0adMg2Szdfm5ubti/f79ycvvZs2cRHh6uXK9TqVIlZrCsZYHRj1QEKLDsdEFE7/gGdz//1E6js+6wPKq8jcDJK+GwvSZw74h+Z1+djFMFaqPGt/Ve+JwCy7rnNzPvBrQKQeu3AzJrZpHP0wqszp07o3v37mjSpIlyz6DcCThmzBhFJPXt2xf169dHw4YNFSF14MCBF7YIT5w4gV27dilCR+4bHD58OFq15N4f4wAAIABJREFUagVfX990BZbcG2iI7bQCS+5AHDRokCL65P7AFStWQO4XFFF4/fr1lPG4RWiRpcVB9RCgwLLTZXF3bHdE78q42NpOQ7eKsHy7j4JX/SZw3FRIvz/5qyKp7nb4Li1FgWUVM6aeEw2q+qJ/yxDkMeO9hKZ6m1ZgST3T1KlTlQuSdbNFly9fVoSL3N8nYumff/5RBIz8XlfAPHnyBCNGjIDcOSjCSbJLUqsVGRmZrsAy1HZagSWZL+0TGxuLHTt2KBktyYrdvHmTAsvURcF+ZiNAgWU2tJYznBQbg5td6yD+wmnLOcGREfzVDrjlewhsr6OXhqbdTfQ8PBVrz6xP9TkzWLa9eEqGemBB3zCbEFi6xeq6Aku28LRF7SJ00gozbb/cuXNj1KhRypZgXFycklGSS5nTXthsiu20Aksukl61ahUWLlyI+Ph4FC5cGIUKFaLAsu0/LnbtPQWWnU7vxdcDgKREO43ONsLKFVw4+Sqd40OBUzNfdLraLBz2rYI63zehwLKNKTXISylwPzC3IhytsM49PaGUVsykzTKdP39eETIzZsx44S1CebNPBJVksOrUqZPyVt/YsWMhtVT58+dXsk27d+9WbGRmO71+UnclmTLxITQ0FPv27cOWLVsosAxalWxkCQIUWJagbuYxEx/ew5X6Jc08Cs0bQsCzdvPkq3Q2FQbiIlN3KVADibW/hd+ylyiwDIFpQ212TnkZft65rM5jQwWWRqPB4MGD8cYbb6BRo0aYP3++3hosEWZnzpxRslY+Pj5KHZf8V2qiPv30UwwcOBAVK1ZUiumTkpIUMZSRbdlyTK+fZMemT5+OWbNmwcnJScmcOTs7K9uSERER3CK0utVGhyiw7HANxJ06jJvdXiyetsNQbSIk/yEzkeeNqnDY+OK1RZr2d9Fp/wh8e2FLSizcIrSJac3QycUDwlGhhKfVBWKowJJ6p0uXLikiRuqvunXrpmz/SQF82iJyKYjv168fSpQooQgtBwcHRUR9//33+PzzzxEWFqYUyx8/fjzlLcL0bOfNmzfdfmJz5syZWLlyJSpXrowPP/wQmzZtUgSWFOdrty1Z5G51yy7HOkSBZYdTH7VuPh58OdIOI7PdkELXH0auZ4eAfR+mDuKNhdjvVQaNtjSnwLLd6X3B88EfhKJFTX87ioihkAAJGEuAAstYYjbQ/v70QXi0eakNeJpzXHQtXREFF+0Efm4FXN78X+DBtfD8nbUI+LosBZYdLQc5pqFnk2C4uTjaUVQMhQRIwBgCFFjG0LKBtppnsbg9vCNift9tA97mLBe9W3aFzyf94LguTWbjo4f4YG8f7LySPGfcIrT9dVGjXF6M/rgwvKzwqAbbp8sISMA2CFBg2cY8GeylckRDl/d4B6HBxLK3YeCUNfAomhcOW3VO2a+5HD+7haL5tjbJAqtSf9Ty7oau089mr3McTTUCcpL7wn7WeVSDakHSEAmQQIYEKLDsbIFoEhOUNwiTHj+0s8jsIxzHPHkRuuEonK4sBQ4PSg4qtD7iayxD/uXlKLDsY5qRL48ztk4sC1duEdrJjDIMEjCeAAWW8cysu0dSIpQzsPhYLQGPqu8icMLXcNjxJnDvj2Q/O0Sj8c6O+OXGfm4RWu3MGefYkYWvWOVZWMZFwdYkQAKmEqDAMpWclfZLevIYl2sXsVLv6JaWgG+PMfBu0AQO34Qk/+idddjhlA9tdnxMgWUny2TfzPJWeZq7neBlGCRg9QQosKx+ioxzMOHBHVxtWNq4TmxtEQIFF++Cq9c9YEc9oHBjxL4+H0ErKlJgWWQ21B90y8SyCPJ1Ud8wLZIACdgEAQosm5gmw52MP/83rn9Uw/AObGkxArkKFkXImgNwODoIOD0X6PgEtX9ojrdDa6KWF4vcLTYxKg28ZkQpSLE7HxIggZxJgALLzuY99s8DiOjRyM6ist9w8tRpCb8Bk+G4oTBQ82t8n+iEMw/PUmDZwZQv6BeGyuF57CAShkACJGAKAQosU6hZcZ+Yg3twq38rK/aQrqUl4D90NvJUrwyHP0fh6Wsz8OW/6yiw7GCZTO1WDG9VyGsHkTAEEiABUwhQYJlCzYr7PNq4GPdnDrFiD+maPgJydEOu2INAsZZY9u9alMvVjOdg2fhSGf1RYTSs5mvjUdB9EiABUwlQYJlKzkr7Ra2egwfzx1qpd3QrPQJuL1VC8MJt0Dw8hX8c3BH3IIQCy8aXy6DWoWj5Fu8jtPFppPskYDIBCiyT0Vlnx4dfT0Pk4knW6Ry9ypCAd+vu8OnYDwlOCfjrugcFlo2vlx5NgtGhTqCNR0H3SYAETCVAgWUqOSvtF7l4Mh5+PdVKvaNbmREoMG0d3CvVwN83E9Fh8r+ZNefnVkygW6MgdKpfwIo9pGskQALmJECBZU66FrD9cPl0RC6aaIGROaQaBJy88ilX6STlzovXPj2uhknasBCBLg2C0KUhBZaF8HNYErA4AQosi0+Bug5E/7gadyf1UdcorWUrgXydBsO7eWecvQu0n3opW8fmYOoR6NIwCF0aUGCpR5SWSMC2CFBg2dZ8Zept9NY1uDuxd6bt2MC6CTh554P/yPlweKkqRq27i//9GWXdDtO7Fwhwi5CLggRyNgEKLDub/+gd3+Du55/aWVQ5N5y8UvjeYwy2HXmEMcuv5FwQNhh572bBaF+bRe42OHV0mQRUIUCBpQpG6zHy5KfNuDO6i/U4RE+yTMCtTCUEjFqIO05+aPfFRTyJTcyyTRowP4GBrUPQ6q0A8w/EEUiABKySAAWWVU6L6U49/d+PuD3sY9MNsKfVEvAfNgfubzXGnK2RWLf3rtX6SceSCfCgUa4EEsjZBCiw7Gz+Y37/CbcGtLazqBiOlkCeuq3gP2QWDp6NQ+8vzxOMFROY0q0o3q6Qz4o9pGskQALmJECBZU66FrAde/wAInrysmcLoM+2IXOFFFW2DOMCw9Br4Q38ey0m28bmQIYTmN83DK+W5GXPhhNjSxKwLwIUWPY1n3h25gRudHzHzqJiOPoI+PYcC6+mn2D1r48xZ/MNQrIyAquHl0LJUA8r84rukAAJZBcBCqzsIp1N4yTcuoarzSpk02gcxtIEPKrVQsDIBTh/3wHtply0tDscX4fADxPKINjPlUxIgARyKAEKLDub+KQnj3C5dlE7i4rhZETAMU9eBIyaD8cy1TBm/V38fJxnZlnDitk7ozy8cjtZgyv0gQRIwAIEKLAsAN2sQyYm4uIbfDXcrIyt1Lh3q27w6zUO249EYdTXPDPL0tN0ZEFFODo6WNoNjk8CJGAhAhRYFgJvrmE1iQm4UjcMksnik/MIuJV+Bf6jF+J+rgBly/Dx04ScB8EKIvbO7YztX5SFay5HK/CGLpAACViCAAWWJaibccyk2Bjc7FwL8ZfOmHEUmrZ2Av5DZ8O95vuYu/MR1uy5Y+3u2p1/JQq6Y1H/cOTx4Bah3U0uAyIBAwlQYBkIypaa3erfCjEH99iSy/TVDATy1GmpnJl16MIz9JrNM7PMgDhdk6+X9cbYDoUhmSw+JEACOZMABZYdzvv9GYPxaNMSO4yMIRlLIFdwEQSMXohnAcXQe+kdnL7y1FgTbG8CgRY1/dGjcTA83ZnBMgEfu5CAXRCgwLKLaUwdRPTOjbg7rpsdRsaQTCXg++kYeDXvhLX7H2PWJp6ZZSpHQ/v1a1EQH7wTAAcHFrkbyoztSMDeCFBg2duMAoj7+yhudqljh5ExpKwQ8HjtXQSMnIcLD53R9guemZUVlpn1XdA3DJV5intmmPg5Cdg1AQosO5zexMi7uNKglB1GxpCySsDR01s5M8vp5dcx5pt72HMsMqsm2V8Pge1fvIyAvLnIhgRIIAcToMCyx8nXaJLPwkpKssfoGJMKBLxbdoFf7wnYcTQKI5ddVsEiTWgJyK7gkQWvgLuDXBMkkLMJUGDZ4fzLUQ0R3erh2fm/7DA6hqQWAddSFREwegEeuAai/ZSLePiEZ2apwbZYkDsWDwiDF98gVAMnbZCAzRKgwLLZqcvY8bvjPkX0zm/sNDqGpSYB/yEz4fF2E8zb+Rirfrqtpukcaeu9yj4Y0CoE+fLwiIYcuQAYNAn8PwEKLDtdCtE7vsHdzz+10+gYltoEPGs3R8DQ2ThyMR49eGZWlvD2ahqM1m8H8BT3LFFkZxKwfQIUWLY/h3ojiL9yDtfbVLXT6BiWOQjkCiqsXLPzPLA4+iy9g78u88wsUzgvGRiO8sU9TenKPiRAAnZEgALLjiZTNxTN83hcqlHATqNjWOYk4Nt9NLxadsH6/Y8wYyPPzDKW9a9zKsDDlXcQGsuN7UnA3ghQYNnbjP5/PJq4WNzoJHcS/munETIscxLwqPI2/EfMw6XHLmgzmWdmGcq6cKAbvh5ckncQGgqM7UjAjglQYNnx5N6b/Bkeb1llxxEyNHMScMydBwGjFsCp/Bv4/Jt72HWUZ2ZlxrtRNV/0bFoQPixwzwwVPycBuydAgWXHUxxz6Gfc6tfSjiNkaNlBwLt5Z/j1nYRdxx5i+BKemZUR85HtC6FhVV84OvKKnOxYmxyDBKyZAAWWNc9OFn1LfBSJK3VLZNEKu5MA4FqyPAJGLUSkRxA+mnoBDx7zzCx962LrpLII9HHhkiEBEiABUGDZ8SLQxMXg+odv4vlNZh3seJqzNTT/wTPg8W4zzN/5CCt388wsXfgirDaMeYkF7tm6IjkYCVgvAQos652bLHumiX2K+7NH4PGWlVm2RQMkoCXgWauZcmbW0cvP8ems8wTz/wQaSv1Vk2D4evEOQi4KEiABMINl74sg5vA+3Orb3N7DZHzZTMC5QCgCRi9EQlA4+iy7jVMXeWbWhE+KoHblfHDgJYTZvBo5HAlYJwFmsKxzXlTzShP/DJdqBqlmj4ZIQJeAT7eRyNu6O7757RGmfXM9R8PZN6s88rg75WgGDJ4ESOA/AhRYdr4a5MDRW31bIPb4b3YeKcOzFAGPV99Szsy68sQVrSflzDOzyhXzxLTuxXj/oKUWIcclASskQIFlhZOitku8l1BtorSXloCjhyf8R85HrvJvYPzmB9hxOGedmSW1V03f9IeXBzNY/NNBAiSQTIACKweshMSH93ClfskcEClDtDQB72ad4Nf/C+w+9hDDFl+ytDvZNv7348ugoL9rto3HgUiABKyfAAWW9c9Rlj2UOqyb3erh2ZkTWbZFAySQGQHX8HLKCfBR7vnx0YxruPfoeWZdbPrzsILuWNg/nNkrm55FOk8C6hOgwFKfqVVafLR5Ce5PH2yVvtEp+yTgP3Aacr/XEgt2RWH5Tvs9M6tboyA0r+GPvJ7O9jmRjIoESMAkAhRYJmGzvU7cJrS9ObMHjz3fbQr/obNx4mIMunx51R5CeiGGHyaUQbAftwftcnIZFAlkgQAFVhbg2VLXpKfRuDWgNeJOHrIlt+mrHRBwDgxRtgwTQkqh79d3ceJ8tB1ElRyCvD04/dNizF7ZzYwyEBJQjwAFlnosrd7S4y2rcG/yZ1bvJx20TwI+XUcg7wefYsOBR5i63j7OzBr0QSjqvuqDPHx70D4XLaMigSwQoMDKAjxb66p5FodLbwXbmtv0144IuFeuiYARc3EtxgMtJ16w+ch+nVOBdw/a/CwyABIwDwEKLPNwtUqrmmexuDe5L6J3bbRK/+hUziDg6J4b/iPnIVfFGpiw6QG22+iZWfWq+KBX04Lwz8u7B3PGymWUJGAcAQos43jZfOv4y2dwvW11m4+DAdg+Ae+mHeHXfwr2HI/CkEW2d2bW4gHhqFDC0/YnghGQAAmYhQAFllmwWq9RuTrnxifvIv7Caet1kp7lGAKuYS/Df9QCPM5dAB/PvIY7D+NtIvawEA8s6h8GT949aBPzRSdJwBIEKLAsQd3CYz7ZvRl3xnSxsBccngT+IyCZLM+6H2Dh7of4eof1n5klxe11XvXh4aJcxCRAAukSoMDKiYsjMRGXaxdBUuzTnBg9Y7ZSAp7vNIb/0Dk4eSUOnWdfsVIvoWStfp5RDk6ODlbrIx0jARKwPAEKLMvPgUU8iFw0EQ+XT7fI2ByUBNIj4Jy/oHJmVmKhl9Dv6zs4fs76zsz6qE4g2rwTAF8vFrdzJZMACaRPgAIrh66OxEeRuFK3RA6NnmFbOwGfzsOQt10vbDrwCF+su2ZV7u6eVg4+eXgtjlVNCp0hASskQIFlhZOSHS4pRzZMH4TorWuzYziOQQJGE3Cv9CYCRszD9We50WK8dZyZ1eQNP3RtGAQ/b2avjJ5QdiCBHEaAAiuHTbhuuAkRV3G1ecUcTIChWzsBBzcPRWS5VH4LEzc/wNaDDyzqMu8dtCh+Dk4CNkWAAsumpktdZzXxcbg7sQ+e7N6krmFaIwGVCXg1/hj+A6bi5xOPMPgry5yZ1bCaL3o2DoYvs1cqzy7NkYB9EqDAss95NTiqhNvXcbVpeYPbsyEJWIqAa4ky8B+5ANFewegw6xpuPcjeM7OYvbLUzHNcErBNAhRYtjlvqnktWaz7s4bj8ffLVbNJQyRgTgJ+/b6AZ/02WPRTFJZuu2XOoVJsN37dD93fD+Kbg9lCm4OQgH0QoMCyj3nMUhSJUQ9wpV5YlmywMwlkJwHPtxrBf9gc/HUtHp/MMv+ZWTu+eJl3DmbnBHMsErADAhRYdjCJWQ1Bk/AckYsmIGr1l1k1xf4kkG0EnAOClGt2NEVexoCvb+PoWfOcmSVnXnWoWwD5eDRDts0tByIBeyBAgWUPs6hCDHJsw+U6xaF5FqeCNZoggewjkK/9Z8jXaQi+PRCFSWvVPTPLw9URO6eWg/yXDwmQAAkYQ4ACyxhadt5W6rDuTelv51EyPHsk4P7KG/AfMRcRz73Q7PPzqoXYp1lBNH7DD3l4qbNqTGmIBHIKAQqsnDLTBsSpSUzAjfZvIv7yWQNaswkJWBcBB1c3+A+eCdfqdTH52wfY8nvWzswqUdAdK4eWQi5n3jloXTNNb0jANghQYNnGPGWbl3GnDuNmt3pmGy9o7g9wr/h6in0Rc9fbVlN+n95nLkXCkX/sIrgULY3nNy7h/uzhiDm4B16N2iNv+z6IXDSJZ3mZbcZsz7DX++3hN2AafjkVjQELL5ocwPy+YXi1ZB6T+7MjCZBAziZAgZWz5/+F6JNinijbhOY4fNTRwxMFl+7B8zs3cOuz5qnGzugzn85DkafeB4hcOB75PhmE2D9+xb0v+iFo/o9IevIYtwe15SySQCoCLsVfgv+wL/HUtzA6zr6Om/eeGUWobhUfDGgVAu/cvHPQKHBsTAIkkEKAAouL4UWRFR2FK/XDoUlIUJWO+6s1lWtPYg7sUgSS7pPRZ/5DZ8OtTGUl0xU05zul29P9O5D3g0/xYP44PNnzrap+0pj9EPD7bBLyNPoQS356iEVbDTszyzWXI7Z/UZbiyn6WASMhAYsQoMCyCHbrHlTzPB5PftqMu+N7quqod/NO8Ok2EkhKhKNHHiQ+vI+otV8iat18ZPTZCxms47/BpVAJJNy/jTsjP1HVRxqzPwK5azaA/9A5OB2RiI4zLmca4NC2oaj7qg883JwybcsGJEACJJAeAQosrg29BORsrFv9WyP26P9UI+Tba5xSNxW1di6it62FZKZcipbC3XHd4VGtVrqfJUbeRcDohXAtXkapwXr6y1bkfqcJYg/vVbYO4eCA6B3rX8iKqeY4Ddk8AWf/AvAfOR+a4uUxaPltHP5X/5lZ1V7ywuQuRSmubH7GGQAJWJ4ABZbl58BqPUiMuo8r9cLN5p9kprxbdkXUunl4uGxqqnHS+0xqtYK+/B7Pb16GS7HSiL90BiLAPKq/h7uf90DcyYNm85eGbZ9A3na94dNlOL47GIWJq6+mCsjBAdg6qSzy53Ox/UAZAQmQgMUJUGBZfAqs24HoXZtwd2xXszipiKjmnRC5eBIebVryosDS85kcKpmnQTs8XDYF+ToNxpNdm/D8+kX4dB+FyAXjEL1zg1l8pVH7IeBeoRr8R8zHrSRvNB3335lZyVuDvvBw46Gi9jPbjIQELEeAAsty7G1iZKnHujOqE57+si3L/voPnKZkmu5PH4RnZ08q237OfgVwe0g7eDfvnO5n2nO5coUWQ/7PlyL+/GncnzEYwYt3MYOV5VnJmQYcXFzhP3gG3N5ogC++e4CoJwkY16EwtwZz5nJg1CRgFgIUWGbBal9G5eiGay0qIfHhvSwFJudZ+faZAPcK1eHgnAvPb1xWtgajd21ARp9pB5WMl+c7TXD3808Rd/oYfLoMg3erbnBwcsbjH1crwo0PCRhDwKthO/gNnI5EByc4O/FAUWPYsS0JkEDGBCiwuEIMIhB7bD8iejc2qC0bkYAtEQhetAuuYWUhWS0+JEACJKAWAQostUjauR25BFre/pN6KT4kYC8EfDoNRt6P+ilZUD4kQAIkoCYBCiw1adq5LRFZt4d3QMzvu+08UoaXEwh4VK+NwMmrKK5ywmQzRhKwAAEKLAtAt+UhNXGxuNa2GhJuXbPlMOh7DieQK6gQQtb8Drkgmg8JkAAJmIMABZY5qNq5zefXLuBa6yp2HiXDs2cCoesPIVdoCXsOkbGRAAlYmAAFloUnwFaHf/rrdtwe8qGtuk+/czAB2RbM/Wa9HEyAoZMACWQHAQqs7KBsh2NoEhPwaONiPJgzwg6jY0j2SsCn2wjkbduLdVf2OsGMiwSsiAAFlhVNhq25IoeQPvhy5AunsNtaHPQ3ZxBQzrwaMAUOuXgcQ86YcUZJApYlQIFlWf42P7pksm4PaY+YA7tsPhYGYL8Ecr/+HvJPXPl/7d15rFwFFQfgM2/futKWbqIFDJuoqCgBDYgJi1DcMAhBowGk1mCNmBANSDAFIRiIxlQgICoaBAQjEBYbkaDElGhAUSBgQS2PQlu6vb59GTNDMDHBcljeezN3vklISHre3HO+M3/8MvfOvVFqcTuG4m7ZZARqS0DAqq191Gc34+PRu/LEGHr0ofrsX9eFFuh45wdiyZo7I5o8Y7DQizYcgRoTELBqbCH12s5Ef1/0rvhojKx/rF5H0HcBBdr2OTCWXrvW7RgKuFsjEah1AQGr1jdUR/2Nb9sSvWcfV33GoBeB6RZoXboslv74/mjq6pnuVhyfAIEGFBCwGnDpkzny2Jbno/eLx8XY8xsm8zDem8BuBVoWviWWXHNPtMxbSIoAAQLTIiBgTQt7sQ86tnlj9J59vJBV7DXX7HTVcHX13dEyf1HN9qgxAgSKLyBgFX/H0zJh5Zus51ae6HThtOg37kErpwUXr7nTN1eN+xEwOYGaERCwamYVxWtkom979K5c7sL34q22JieqXNC++Pu/iuY582qyP00RINBYAgJWY+17yqctDw/Fc6s+GUN/XTflx3bAxhHoOPj9seiKm6Ope0bjDG1SAgRqWkDAqun1FKS5ifHqcwv7/+BmpAXZaE2N0XXEsbHo0hsimptrqi/NECDQ2AICVmPvf8qmL4+NxZbLz42dd/xsyo7pQMUXmHXymbHHqos9W7D4qzYhgboTELDqbmX123B5dDi237gmtl61un6H0HnNCOzxldUx61NnRKm1rWZ60ggBAgReFhCwfBamVKDy7MKBB39TPWXoReD1Ciy89IboOuIY31y9XkB/R4DApAsIWJNO7ACvJDD676di49dOidHn/gWIQFqgZdFesfjKW6J1r33Tf6OQAAEC0yEgYE2HumNWBSq/MHz+/C9Uv9HyIvBqAl2HHxMLV/8oSh2dr1bq3wkQIDDtAgLWtK+gsRuonDLc/pMrYuu1lzU2hOl3KzD3rG/E7NPPiVJrOykCBAjUhYCAVRdrKnaTlW+yKvfJeuFbZ8b4jq3FHtZ0r0mgec78WHjJ9dG+/yFRau94TX+rmAABAtMpIGBNp75j/1egPDIclf82rf5y9D9wFxkC0X3kCbHggjXR1NVDgwABAnUnIGDV3cqK3XDl26xd998Rmy5aUexBTbdbgQUXXh09R5/kFgw+JwQI1K2AgFW3qyt24+PbtsSmb38pBtbdV+xBTfc/Ap2HHhV7XnR1NM/2PEEfDQIE6ltAwKrv/RW6+/LYaPTfd3tsuuSc6ulDr+IKlFpaYsEFP4zuDy+PUktrcQc1GQECDSMgYDXMqut30IldO2Pz5V+PXWtvrd8hdP5/BXqOOTnmn3tZlDq6nBL0OSFAoDACAlZhVlnsQcpDgzH85F+qQWtk/ePFHrZBpmtbtl/MP+/KaNv3IBeyN8jOjUmgkQQErEbadgFmrdw3a+et11WfZzgxNFCAiRpvhMrtFuatujhmLv9sRHNz4wGYmACBhhAQsBpizcUasjw6EjE+Fluv/25sv+F7xRqu4NNUbhY694zzotTubuwFX7XxCDS8gIDV8B+B+gWoXARfuT5r67XfiZ23XV+/gzRA5zM/8fmYe9Y3o6lnpovYG2DfRiRAIELA8imoe4HKacOJ7S/Giz+4MPruvaXu5ynSAJUL2PdYcX40z50fpTZ3Yi/Sbs1CgMDuBQQsn5DCCJRHhmJ824ux9brLou/OnxdmrnocZMaJp1VPBTbPmSdY1eMC9UyAwBsWELDeMKE3qDWB8vBgTAwOxI5brokdN10VEwO7aq3FQvbT1Nkds05ZEbNPXRmltnbXWRVyy4YiQCArIGBlpdTVnUB5bCRKpebou/fm2P6Lq2LkH3+ruxnqoeHKbRbmnL4qej7ycb8KrIeF6ZEAgSkRELCmhNlBplugcif40d5nqr867Lvn5ulupxDHn3Hsp2P2574arUv3doPQQmzUEAQIvJkCAtabqem9al6gPDYWUR6PXb/9dey8/acx9Mgfa77nWmqw412HxYzjPxOVcBVRdhqwlpajFwIEakpAwKqpdWhmKgUmBvujPNAffWt/GbvW3hbDjz88lYevm2O17//umHHCqdFz9Meqj7OpXGvlRYAAAQK7FxCwfEI4/7N0AAAFzklEQVQIVL6LGapcGN8fA+vui767bozBPz3Q0C6d7/lgzDjhtOg67Oho6p5ZvWjdiwABAgTyAgJW3kplgwhUrteKUimGn3gk+u6+KQb//PsY3bC+0NO3LlkWne/9UHR/+KToPOTw6vyl1rZCz2w4AgQITKaAgDWZut67EALV2z4MD8XQww/GwLrfxdCjD8XI+sfqera2vQ+Ijne8L7qPWh7tBxwSTe0dES2t7rJe11vVPAECtSQgYNXSNvRS8wIvPQdxPKKlJUaffaZ63dbgQ/fH8Pq/x8jTT0RMjNfWDE1N0b7PQdG2z4HReeiR1TDVuuRtEeWy0361tSndECBQMAEBq2ALNc70CFTuIl95FMz4ts0xuuHpGH7q0Rj955MxunFDjL3wbIxt3hgTO7dNSnNNPbOiZcGiaNlzaTU8tb394Ghbtl+0Ln5rNM+ZHxNDg9HU2TUpx/amBAgQIPDKAgKWTwaBSRSoPCexPDISpba2KJVKMTHQHxOVU45bN8f4rh3Vi+vHXuiNicr/j47Ey7eRqLZUaqqesmtZsDiaumdUA1z1V3xd3dHU1RPNs+dFqbun+m1UeXT0pWM0t0ziNN6aAAECBLICAlZWSh0BAgQIECBAICkgYCWhlBEgQIAAAQIEsgICVlZKHQECBAgQIEAgKSBgJaGUESBAgAABAgSyAgJWVkodAQIECBAgQCApIGAloZQRIECAAAECBLICAlZWSh0BAgQIECBAICkgYCWhlBEgQIAAAQIEsgICVlZKHQECBAgQIEAgKSBgJaGUESBAgAABAgSyAgJWVkodAQIECBAgQCApIGAloZQRIECAAAECBLICAlZWSh0BAgQIECBAICkgYCWhlBEgQIAAAQIEsgICVlZKHQECBAgQIEAgKSBgJaGUESBAgAABAgSyAgJWVkodAQIECBAgQCApIGAloZQRIECAAAECBLICAlZWSh0BAgQIECBAICkgYCWhlBEgQIAAAQIEsgICVlZKHQECBAgQIEAgKSBgJaGUESBAgAABAgSyAgJWVkodAQIECBAgQCApIGAloZQRIECAAAECBLICAlZWSh0BAgQIECBAICkgYCWhlBEgQIAAAQIEsgICVlZKHQECBAgQIEAgKSBgJaGUESBAgAABAgSyAgJWVkodAQIECBAgQCApIGAloZQRIECAAAECBLICAlZWSh0BAgQIECBAICkgYCWhlBEgQIAAAQIEsgICVlZKHQECBAgQIEAgKSBgJaGUESBAgAABAgSyAgJWVkodAQIECBAgQCApIGAloZQRIECAAAECBLICAlZWSh0BAgQIECBAICkgYCWhlBEgQIAAAQIEsgICVlZKHQECBAgQIEAgKSBgJaGUESBAgAABAgSyAgJWVkodAQIECBAgQCApIGAloZQRIECAAAECBLICAlZWSh0BAgQIECBAICkgYCWhlBEgQIAAAQIEsgICVlZKHQECBAgQIEAgKSBgJaGUESBAgAABAgSyAgJWVkodAQIECBAgQCApIGAloZQRIECAAAECBLICAlZWSh0BAgQIECBAICkgYCWhlBEgQIAAAQIEsgICVlZKHQECBAgQIEAgKSBgJaGUESBAgAABAgSyAgJWVkodAQIECBAgQCApIGAloZQRIECAAAECBLICAlZWSh0BAgQIECBAICkgYCWhlBEgQIAAAQIEsgICVlZKHQECBAgQIEAgKSBgJaGUESBAgAABAgSyAgJWVkodAQIECBAgQCApIGAloZQRIECAAAECBLICAlZWSh0BAgQIECBAICkgYCWhlBEgQIAAAQIEsgICVlZKHQECBAgQIEAgKSBgJaGUESBAgAABAgSyAgJWVkodAQIECBAgQCApIGAloZQRIECAAAECBLICAlZWSh0BAgQIECBAICkgYCWhlBEgQIAAAQIEsgICVlZKHQECBAgQIEAgKSBgJaGUESBAgAABAgSyAgJWVkodAQIECBAgQCAp8B//2iB4N3EDK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5" y="1130079"/>
            <a:ext cx="8528317"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592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Virsraksts 1"/>
          <p:cNvSpPr>
            <a:spLocks noGrp="1"/>
          </p:cNvSpPr>
          <p:nvPr>
            <p:ph type="title"/>
          </p:nvPr>
        </p:nvSpPr>
        <p:spPr>
          <a:xfrm>
            <a:off x="0" y="0"/>
            <a:ext cx="9144000" cy="836613"/>
          </a:xfrm>
        </p:spPr>
        <p:txBody>
          <a:bodyPr/>
          <a:lstStyle/>
          <a:p>
            <a:r>
              <a:rPr lang="lv-LV" sz="3600" smtClean="0"/>
              <a:t>Lauku attīstības programma 2014-2020</a:t>
            </a:r>
          </a:p>
        </p:txBody>
      </p:sp>
      <p:sp>
        <p:nvSpPr>
          <p:cNvPr id="6147" name="Satura vietturis 2"/>
          <p:cNvSpPr>
            <a:spLocks noGrp="1"/>
          </p:cNvSpPr>
          <p:nvPr>
            <p:ph idx="1"/>
          </p:nvPr>
        </p:nvSpPr>
        <p:spPr/>
        <p:txBody>
          <a:bodyPr/>
          <a:lstStyle/>
          <a:p>
            <a:pPr marL="0" indent="0" algn="ctr">
              <a:buFontTx/>
              <a:buNone/>
            </a:pPr>
            <a:endParaRPr lang="lv-LV" sz="7200" smtClean="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TextBox 1"/>
          <p:cNvSpPr txBox="1">
            <a:spLocks noChangeArrowheads="1"/>
          </p:cNvSpPr>
          <p:nvPr/>
        </p:nvSpPr>
        <p:spPr bwMode="auto">
          <a:xfrm>
            <a:off x="107950" y="765175"/>
            <a:ext cx="8712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lv-LV" sz="3200" dirty="0"/>
              <a:t>Lauku </a:t>
            </a:r>
            <a:r>
              <a:rPr lang="lv-LV" sz="3200" dirty="0" smtClean="0"/>
              <a:t>atbalsta dienesta programma</a:t>
            </a:r>
          </a:p>
          <a:p>
            <a:pPr algn="ctr" eaLnBrk="1" hangingPunct="1"/>
            <a:r>
              <a:rPr lang="lv-LV" sz="3200" dirty="0" err="1" smtClean="0">
                <a:hlinkClick r:id="rId4"/>
              </a:rPr>
              <a:t>www.lad.gov.lv</a:t>
            </a:r>
            <a:endParaRPr lang="lv-LV" sz="3200" dirty="0" smtClean="0"/>
          </a:p>
          <a:p>
            <a:pPr algn="ctr" eaLnBrk="1" hangingPunct="1"/>
            <a:endParaRPr lang="lv-LV" sz="3200" dirty="0"/>
          </a:p>
        </p:txBody>
      </p:sp>
    </p:spTree>
    <p:extLst>
      <p:ext uri="{BB962C8B-B14F-4D97-AF65-F5344CB8AC3E}">
        <p14:creationId xmlns:p14="http://schemas.microsoft.com/office/powerpoint/2010/main" val="748820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Virsraksts 1"/>
          <p:cNvSpPr>
            <a:spLocks noGrp="1"/>
          </p:cNvSpPr>
          <p:nvPr>
            <p:ph type="title"/>
          </p:nvPr>
        </p:nvSpPr>
        <p:spPr>
          <a:xfrm>
            <a:off x="179388" y="0"/>
            <a:ext cx="8856662" cy="980728"/>
          </a:xfrm>
        </p:spPr>
        <p:txBody>
          <a:bodyPr/>
          <a:lstStyle/>
          <a:p>
            <a:r>
              <a:rPr lang="lv-LV" sz="2000" dirty="0" smtClean="0"/>
              <a:t/>
            </a:r>
            <a:br>
              <a:rPr lang="lv-LV" sz="2000" dirty="0" smtClean="0"/>
            </a:br>
            <a:r>
              <a:rPr lang="lv-LV" sz="2000" b="1" dirty="0" smtClean="0"/>
              <a:t>1.Apakšpasākums </a:t>
            </a:r>
            <a:r>
              <a:rPr lang="lv-LV" sz="2000" b="1" dirty="0"/>
              <a:t>"Atbalsts profilaktiskajiem pasākumiem, lai mazinātu epizootiju iespējamās </a:t>
            </a:r>
            <a:r>
              <a:rPr lang="lv-LV" sz="2000" b="1" dirty="0" smtClean="0"/>
              <a:t>sekas« </a:t>
            </a:r>
            <a:r>
              <a:rPr lang="lv-LV" sz="2000" b="1" dirty="0" err="1" smtClean="0"/>
              <a:t>www.lad.gov.lv</a:t>
            </a:r>
            <a:endParaRPr lang="lv-LV" sz="2200" b="1" dirty="0" smtClean="0"/>
          </a:p>
        </p:txBody>
      </p:sp>
      <p:sp>
        <p:nvSpPr>
          <p:cNvPr id="3" name="Satura vietturis 2"/>
          <p:cNvSpPr>
            <a:spLocks noGrp="1"/>
          </p:cNvSpPr>
          <p:nvPr>
            <p:ph idx="1"/>
          </p:nvPr>
        </p:nvSpPr>
        <p:spPr>
          <a:xfrm>
            <a:off x="0" y="1052736"/>
            <a:ext cx="9144000" cy="5805264"/>
          </a:xfrm>
          <a:ln>
            <a:solidFill>
              <a:schemeClr val="accent1"/>
            </a:solidFill>
          </a:ln>
        </p:spPr>
        <p:txBody>
          <a:bodyPr/>
          <a:lstStyle/>
          <a:p>
            <a:pPr marL="0" indent="0" algn="ctr">
              <a:buFontTx/>
              <a:buNone/>
              <a:defRPr/>
            </a:pPr>
            <a:r>
              <a:rPr lang="pt-BR" sz="2000" dirty="0" smtClean="0"/>
              <a:t>no 2016. gada 30. septembra līdz </a:t>
            </a:r>
            <a:r>
              <a:rPr lang="pt-BR" sz="2000" b="1" dirty="0" smtClean="0"/>
              <a:t>2016. gada 30. decembrim</a:t>
            </a:r>
            <a:endParaRPr lang="lv-LV" sz="2000" b="1" dirty="0" smtClean="0"/>
          </a:p>
          <a:p>
            <a:pPr marL="0" indent="0" algn="ctr">
              <a:buFontTx/>
              <a:buNone/>
              <a:defRPr/>
            </a:pPr>
            <a:r>
              <a:rPr lang="lv-LV" sz="2400" b="1" dirty="0" smtClean="0"/>
              <a:t>Tikai </a:t>
            </a:r>
            <a:r>
              <a:rPr lang="lv-LV" sz="2400" b="1" dirty="0"/>
              <a:t>tirgum paredzētās primārās lauksaimniecības produkcijas </a:t>
            </a:r>
            <a:r>
              <a:rPr lang="lv-LV" sz="2400" b="1" dirty="0" smtClean="0"/>
              <a:t>ražotājiem </a:t>
            </a:r>
            <a:r>
              <a:rPr lang="lv-LV" sz="2400" b="1" dirty="0"/>
              <a:t>cūkkopības </a:t>
            </a:r>
            <a:r>
              <a:rPr lang="lv-LV" sz="2400" b="1" dirty="0" smtClean="0"/>
              <a:t>nozarē</a:t>
            </a:r>
          </a:p>
          <a:p>
            <a:pPr marL="0" indent="0">
              <a:buFontTx/>
              <a:buNone/>
              <a:defRPr/>
            </a:pPr>
            <a:r>
              <a:rPr lang="lv-LV" sz="2400" b="1" dirty="0" smtClean="0"/>
              <a:t>Attiecināmās izmaksas:</a:t>
            </a:r>
            <a:r>
              <a:rPr lang="lv-LV" sz="2400" dirty="0" smtClean="0"/>
              <a:t/>
            </a:r>
            <a:br>
              <a:rPr lang="lv-LV" sz="2400" dirty="0" smtClean="0"/>
            </a:br>
            <a:r>
              <a:rPr lang="lv-LV" sz="2000" dirty="0"/>
              <a:t>Žogu un dezinfekcijas barjeru iegādes izmaksas, žogu un dezinfekcijas barjeru uzstādīšanas vai ierīkošanas izmaksas, kā arī dezinfekcijas paklāju, pulverizatoru, dezinfekcijas aprīkojuma, aizsargapģērba (izņemot vienreizlietojamo apģērbu), dzīvnieku līķu uzglabāšanai un sanitārās caurlaides ierīkošanai paredzēto slēgto konteineru iegādes izmaksas.</a:t>
            </a:r>
            <a:r>
              <a:rPr lang="lv-LV" sz="2400" dirty="0"/>
              <a:t> </a:t>
            </a:r>
            <a:endParaRPr lang="lv-LV" sz="2400" dirty="0" smtClean="0"/>
          </a:p>
          <a:p>
            <a:pPr marL="0" indent="0">
              <a:buNone/>
            </a:pPr>
            <a:r>
              <a:rPr lang="lv-LV" sz="2400" b="1" dirty="0" smtClean="0"/>
              <a:t>Atbalsta </a:t>
            </a:r>
            <a:r>
              <a:rPr lang="lv-LV" sz="2400" b="1" dirty="0"/>
              <a:t>intensitāte ir:</a:t>
            </a:r>
          </a:p>
          <a:p>
            <a:pPr marL="0" indent="0">
              <a:buNone/>
            </a:pPr>
            <a:r>
              <a:rPr lang="lv-LV" sz="2400" dirty="0" smtClean="0"/>
              <a:t>80% – </a:t>
            </a:r>
            <a:r>
              <a:rPr lang="lv-LV" sz="2000" dirty="0" smtClean="0"/>
              <a:t>pasākumiem</a:t>
            </a:r>
            <a:r>
              <a:rPr lang="lv-LV" sz="2000" dirty="0"/>
              <a:t>, kurus īsteno viens </a:t>
            </a:r>
            <a:r>
              <a:rPr lang="lv-LV" sz="2000" dirty="0" smtClean="0"/>
              <a:t>atbalsta</a:t>
            </a:r>
          </a:p>
          <a:p>
            <a:pPr marL="0" indent="0">
              <a:buNone/>
            </a:pPr>
            <a:r>
              <a:rPr lang="lv-LV" sz="2000" dirty="0" smtClean="0"/>
              <a:t> </a:t>
            </a:r>
            <a:r>
              <a:rPr lang="lv-LV" sz="2000" dirty="0"/>
              <a:t>pretendents;</a:t>
            </a:r>
          </a:p>
          <a:p>
            <a:pPr marL="0" indent="0">
              <a:buNone/>
            </a:pPr>
            <a:r>
              <a:rPr lang="lv-LV" sz="2400" dirty="0" smtClean="0"/>
              <a:t>100% - pasākumiem</a:t>
            </a:r>
            <a:r>
              <a:rPr lang="lv-LV" sz="2400" dirty="0"/>
              <a:t>, kurus kopīgi </a:t>
            </a:r>
            <a:r>
              <a:rPr lang="lv-LV" sz="2400" dirty="0" smtClean="0"/>
              <a:t>īsteno</a:t>
            </a:r>
          </a:p>
          <a:p>
            <a:pPr marL="0" indent="0">
              <a:buNone/>
            </a:pPr>
            <a:r>
              <a:rPr lang="lv-LV" sz="2400" dirty="0" smtClean="0"/>
              <a:t> </a:t>
            </a:r>
            <a:r>
              <a:rPr lang="lv-LV" sz="2400" dirty="0"/>
              <a:t>lauksaimnieku grupa</a:t>
            </a:r>
            <a:r>
              <a:rPr lang="lv-LV" sz="2400" dirty="0" smtClean="0"/>
              <a:t>.</a:t>
            </a:r>
            <a:r>
              <a:rPr lang="lv-LV" sz="2400" b="1" dirty="0"/>
              <a:t> </a:t>
            </a:r>
            <a:r>
              <a:rPr lang="lv-LV" sz="1800" b="1" dirty="0" smtClean="0"/>
              <a:t>(vismaz </a:t>
            </a:r>
            <a:r>
              <a:rPr lang="lv-LV" sz="1800" b="1" dirty="0"/>
              <a:t>divu saimniecību apvienība, ja tās atrodas ne vairāk kā 10 kilometru rādiusā viena no otras un īsteno </a:t>
            </a:r>
            <a:r>
              <a:rPr lang="lv-LV" sz="1800" b="1" dirty="0" err="1"/>
              <a:t>biodrošības</a:t>
            </a:r>
            <a:r>
              <a:rPr lang="lv-LV" sz="1800" b="1" dirty="0"/>
              <a:t> pasākumu ieviešanas </a:t>
            </a:r>
            <a:r>
              <a:rPr lang="lv-LV" sz="1800" b="1" dirty="0" smtClean="0"/>
              <a:t>plānu)</a:t>
            </a:r>
            <a:endParaRPr lang="lv-LV" sz="1800" dirty="0"/>
          </a:p>
          <a:p>
            <a:pPr marL="0" indent="0" algn="just">
              <a:buFontTx/>
              <a:buNone/>
              <a:defRPr/>
            </a:pPr>
            <a:endParaRPr lang="lv-LV" sz="2400" dirty="0" smtClean="0"/>
          </a:p>
          <a:p>
            <a:pPr marL="0" indent="0">
              <a:buFontTx/>
              <a:buNone/>
              <a:defRPr/>
            </a:pPr>
            <a:endParaRPr lang="lv-LV" sz="20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7618" y="4221088"/>
            <a:ext cx="275272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870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Virsraksts 1"/>
          <p:cNvSpPr>
            <a:spLocks noGrp="1"/>
          </p:cNvSpPr>
          <p:nvPr>
            <p:ph type="title"/>
          </p:nvPr>
        </p:nvSpPr>
        <p:spPr>
          <a:xfrm>
            <a:off x="0" y="0"/>
            <a:ext cx="9144000" cy="1143000"/>
          </a:xfrm>
        </p:spPr>
        <p:txBody>
          <a:bodyPr/>
          <a:lstStyle/>
          <a:p>
            <a:r>
              <a:rPr lang="lv-LV" sz="3600" b="1" dirty="0" smtClean="0"/>
              <a:t>Pasākums "Ieguldījumi materiālajos aktīvos" </a:t>
            </a:r>
            <a:r>
              <a:rPr lang="lv-LV" sz="3600" b="1" dirty="0" err="1" smtClean="0"/>
              <a:t>apakšpasākumi</a:t>
            </a:r>
            <a:r>
              <a:rPr lang="lv-LV" sz="3600" b="1" dirty="0" smtClean="0"/>
              <a:t>:</a:t>
            </a:r>
          </a:p>
        </p:txBody>
      </p:sp>
      <p:sp>
        <p:nvSpPr>
          <p:cNvPr id="9219" name="Satura vietturis 2"/>
          <p:cNvSpPr>
            <a:spLocks noGrp="1"/>
          </p:cNvSpPr>
          <p:nvPr>
            <p:ph idx="1"/>
          </p:nvPr>
        </p:nvSpPr>
        <p:spPr>
          <a:xfrm>
            <a:off x="0" y="1125538"/>
            <a:ext cx="9144000" cy="5732462"/>
          </a:xfrm>
        </p:spPr>
        <p:txBody>
          <a:bodyPr/>
          <a:lstStyle/>
          <a:p>
            <a:pPr>
              <a:defRPr/>
            </a:pPr>
            <a:r>
              <a:rPr lang="lv-LV" dirty="0" smtClean="0"/>
              <a:t>1.1. "Atbalsts ieguldījumiem lauku saimniecībās" </a:t>
            </a:r>
          </a:p>
          <a:p>
            <a:pPr marL="0" indent="0">
              <a:buFontTx/>
              <a:buNone/>
              <a:defRPr/>
            </a:pPr>
            <a:endParaRPr lang="lv-LV" dirty="0" smtClean="0"/>
          </a:p>
          <a:p>
            <a:pPr>
              <a:defRPr/>
            </a:pPr>
            <a:r>
              <a:rPr lang="lv-LV" dirty="0" smtClean="0"/>
              <a:t>1.2. "Atbalsts ieguldījumiem pārstrādē" </a:t>
            </a:r>
          </a:p>
          <a:p>
            <a:pPr marL="0" indent="0">
              <a:buFontTx/>
              <a:buNone/>
              <a:defRPr/>
            </a:pPr>
            <a:endParaRPr lang="lv-LV" dirty="0" smtClean="0"/>
          </a:p>
          <a:p>
            <a:pPr marL="0" indent="0">
              <a:buFontTx/>
              <a:buNone/>
              <a:defRPr/>
            </a:pPr>
            <a:endParaRPr lang="lv-LV" dirty="0" smtClean="0"/>
          </a:p>
          <a:p>
            <a:pPr>
              <a:defRPr/>
            </a:pPr>
            <a:r>
              <a:rPr lang="lv-LV" dirty="0" smtClean="0"/>
              <a:t>1.3. "Atbalsts ieguldījumiem lauksaimniecības un mežsaimniecības infrastruktūras attīstībā«</a:t>
            </a:r>
          </a:p>
          <a:p>
            <a:pPr marL="0" indent="0">
              <a:buFontTx/>
              <a:buNone/>
              <a:defRPr/>
            </a:pPr>
            <a:endParaRPr lang="lv-LV" dirty="0" smtClean="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125538"/>
            <a:ext cx="17272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6275" y="3284538"/>
            <a:ext cx="1860550"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045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oklusētais noformējums">
  <a:themeElements>
    <a:clrScheme name="Noklusētais noformējum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klusētais noformējum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Noklusētais noformējum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klusētais noformējum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klusētais noformējum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klusētais noformējum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klusētais noformējum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klusētais noformējum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klusētais noformējum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klusētais noformējum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klusētais noformējum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klusētais noformējum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klusētais noformējum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klusētais noformējum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8843</TotalTime>
  <Words>1101</Words>
  <Application>Microsoft Office PowerPoint</Application>
  <PresentationFormat>Slaidrāde ekrānā (4:3)</PresentationFormat>
  <Paragraphs>195</Paragraphs>
  <Slides>22</Slides>
  <Notes>15</Notes>
  <HiddenSlides>0</HiddenSlides>
  <MMClips>0</MMClips>
  <ScaleCrop>false</ScaleCrop>
  <HeadingPairs>
    <vt:vector size="4" baseType="variant">
      <vt:variant>
        <vt:lpstr>Dizains</vt:lpstr>
      </vt:variant>
      <vt:variant>
        <vt:i4>2</vt:i4>
      </vt:variant>
      <vt:variant>
        <vt:lpstr>Slaidu virsraksti</vt:lpstr>
      </vt:variant>
      <vt:variant>
        <vt:i4>22</vt:i4>
      </vt:variant>
    </vt:vector>
  </HeadingPairs>
  <TitlesOfParts>
    <vt:vector size="24" baseType="lpstr">
      <vt:lpstr>Office Theme</vt:lpstr>
      <vt:lpstr>1_Noklusētais noformējums</vt:lpstr>
      <vt:lpstr>Aktualitātes ES fondu piedāvājumā uzņēmējiem</vt:lpstr>
      <vt:lpstr>PowerPoint prezentācija</vt:lpstr>
      <vt:lpstr>  IGAUNIJAS–LATVIJAS  PROGRAMMA 2014 -2020</vt:lpstr>
      <vt:lpstr>LIFE programma</vt:lpstr>
      <vt:lpstr> Latvijas investīciju un attīstības aģentūra www.liaa.gov.lv </vt:lpstr>
      <vt:lpstr> Biznesa inkubatori         www.liaa.gov.lv</vt:lpstr>
      <vt:lpstr>Lauku attīstības programma 2014-2020</vt:lpstr>
      <vt:lpstr> 1.Apakšpasākums "Atbalsts profilaktiskajiem pasākumiem, lai mazinātu epizootiju iespējamās sekas« www.lad.gov.lv</vt:lpstr>
      <vt:lpstr>Pasākums "Ieguldījumi materiālajos aktīvos" apakšpasākumi:</vt:lpstr>
      <vt:lpstr> Atbalsts ieguldījumiem lauku saimniecībās 21.11.2016.- 21.12.2016.  </vt:lpstr>
      <vt:lpstr>Atbalsts ieguldījumiem pārstrādē 21.11.2016.-21.12.2016.</vt:lpstr>
      <vt:lpstr>Atbalsts ieguldījumiem lauksaimniecības un mežsaimniecības infrastruktūras attīstībā  21.11.2016. - 21.12.2016 </vt:lpstr>
      <vt:lpstr>PowerPoint prezentācija</vt:lpstr>
      <vt:lpstr>Atbalsts ieguldījumiem lauksaimniecības un mežsaimniecības infrastruktūras attīstībā II</vt:lpstr>
      <vt:lpstr>Mazo saimniecību attīstība </vt:lpstr>
      <vt:lpstr>Mazo saimniecību attīstība II</vt:lpstr>
      <vt:lpstr>PIEMĒRS I (minimālā robeža)</vt:lpstr>
      <vt:lpstr>PIEMĒRS II (maksimālā robeža)</vt:lpstr>
      <vt:lpstr>Atbalsta pretendenta izslēgšanas nosacījumi</vt:lpstr>
      <vt:lpstr>Atbalsts ieguldījumiem ar lauksaimniecību nesaistītu darbību izveidei un attīstībai</vt:lpstr>
      <vt:lpstr>Atbalsts ieguldījumiem ar lauksaimniecību nesaistītu darbību izveidei un attīstībai II</vt:lpstr>
      <vt:lpstr>PALDIES!  Baiba Kūma Kurzemes plānošanas reģiona Uzņēmējdarbības centra vadītāja Saldus, Striku iela 2 Telefons; 63807276, 29190998 e-mail: baiba.kuma@kurzemesregions.lv  www.kurzemesregions.lv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Evita</dc:creator>
  <cp:lastModifiedBy>Evita</cp:lastModifiedBy>
  <cp:revision>80</cp:revision>
  <cp:lastPrinted>2016-10-24T13:40:27Z</cp:lastPrinted>
  <dcterms:created xsi:type="dcterms:W3CDTF">2016-03-01T12:26:11Z</dcterms:created>
  <dcterms:modified xsi:type="dcterms:W3CDTF">2016-11-09T04:49:23Z</dcterms:modified>
</cp:coreProperties>
</file>