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8" r:id="rId3"/>
    <p:sldId id="317" r:id="rId4"/>
    <p:sldId id="277" r:id="rId5"/>
    <p:sldId id="294" r:id="rId6"/>
    <p:sldId id="293" r:id="rId7"/>
    <p:sldId id="318" r:id="rId8"/>
    <p:sldId id="319" r:id="rId9"/>
    <p:sldId id="301" r:id="rId10"/>
    <p:sldId id="299" r:id="rId11"/>
    <p:sldId id="303"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24" autoAdjust="0"/>
  </p:normalViewPr>
  <p:slideViewPr>
    <p:cSldViewPr snapToGrid="0">
      <p:cViewPr varScale="1">
        <p:scale>
          <a:sx n="74" d="100"/>
          <a:sy n="74" d="100"/>
        </p:scale>
        <p:origin x="-570" y="-90"/>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Lapa1!$B$1</c:f>
              <c:strCache>
                <c:ptCount val="1"/>
                <c:pt idx="0">
                  <c:v>1.rīcība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Lapa1!$A$2:$A$9</c:f>
              <c:strCache>
                <c:ptCount val="8"/>
                <c:pt idx="0">
                  <c:v>Grobiņas novads</c:v>
                </c:pt>
                <c:pt idx="1">
                  <c:v>Aizputes novads</c:v>
                </c:pt>
                <c:pt idx="2">
                  <c:v>Nīcas novads</c:v>
                </c:pt>
                <c:pt idx="3">
                  <c:v>Durbes novads</c:v>
                </c:pt>
                <c:pt idx="4">
                  <c:v>Rucavas novads</c:v>
                </c:pt>
                <c:pt idx="5">
                  <c:v>Pāvilostas novads</c:v>
                </c:pt>
                <c:pt idx="6">
                  <c:v>Vaiņodes novads</c:v>
                </c:pt>
                <c:pt idx="7">
                  <c:v>Priekules novads</c:v>
                </c:pt>
              </c:strCache>
            </c:strRef>
          </c:cat>
          <c:val>
            <c:numRef>
              <c:f>Lapa1!$B$2:$B$9</c:f>
              <c:numCache>
                <c:formatCode>General</c:formatCode>
                <c:ptCount val="8"/>
                <c:pt idx="0">
                  <c:v>13</c:v>
                </c:pt>
                <c:pt idx="1">
                  <c:v>9</c:v>
                </c:pt>
                <c:pt idx="2">
                  <c:v>6</c:v>
                </c:pt>
                <c:pt idx="3">
                  <c:v>3</c:v>
                </c:pt>
                <c:pt idx="4">
                  <c:v>3</c:v>
                </c:pt>
                <c:pt idx="5">
                  <c:v>2</c:v>
                </c:pt>
                <c:pt idx="6">
                  <c:v>1</c:v>
                </c:pt>
                <c:pt idx="7">
                  <c:v>0</c:v>
                </c:pt>
              </c:numCache>
            </c:numRef>
          </c:val>
        </c:ser>
        <c:ser>
          <c:idx val="1"/>
          <c:order val="1"/>
          <c:tx>
            <c:strRef>
              <c:f>Lapa1!$C$1</c:f>
              <c:strCache>
                <c:ptCount val="1"/>
                <c:pt idx="0">
                  <c:v>2.rīcība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Lapa1!$A$2:$A$9</c:f>
              <c:strCache>
                <c:ptCount val="8"/>
                <c:pt idx="0">
                  <c:v>Grobiņas novads</c:v>
                </c:pt>
                <c:pt idx="1">
                  <c:v>Aizputes novads</c:v>
                </c:pt>
                <c:pt idx="2">
                  <c:v>Nīcas novads</c:v>
                </c:pt>
                <c:pt idx="3">
                  <c:v>Durbes novads</c:v>
                </c:pt>
                <c:pt idx="4">
                  <c:v>Rucavas novads</c:v>
                </c:pt>
                <c:pt idx="5">
                  <c:v>Pāvilostas novads</c:v>
                </c:pt>
                <c:pt idx="6">
                  <c:v>Vaiņodes novads</c:v>
                </c:pt>
                <c:pt idx="7">
                  <c:v>Priekules novads</c:v>
                </c:pt>
              </c:strCache>
            </c:strRef>
          </c:cat>
          <c:val>
            <c:numRef>
              <c:f>Lapa1!$C$2:$C$9</c:f>
              <c:numCache>
                <c:formatCode>General</c:formatCode>
                <c:ptCount val="8"/>
                <c:pt idx="0">
                  <c:v>1</c:v>
                </c:pt>
                <c:pt idx="1">
                  <c:v>3</c:v>
                </c:pt>
              </c:numCache>
            </c:numRef>
          </c:val>
        </c:ser>
        <c:dLbls>
          <c:showLegendKey val="0"/>
          <c:showVal val="0"/>
          <c:showCatName val="0"/>
          <c:showSerName val="0"/>
          <c:showPercent val="0"/>
          <c:showBubbleSize val="0"/>
        </c:dLbls>
        <c:gapWidth val="182"/>
        <c:axId val="133069824"/>
        <c:axId val="133096192"/>
      </c:barChart>
      <c:catAx>
        <c:axId val="133069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lv-LV"/>
          </a:p>
        </c:txPr>
        <c:crossAx val="133096192"/>
        <c:crosses val="autoZero"/>
        <c:auto val="1"/>
        <c:lblAlgn val="ctr"/>
        <c:lblOffset val="100"/>
        <c:noMultiLvlLbl val="0"/>
      </c:catAx>
      <c:valAx>
        <c:axId val="133096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33069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11/9/2016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11/9/2016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77542409-6A04-4DC6-AC3A-D3758287A8F2}" type="slidenum">
              <a:rPr lang="en-US" sz="1200" b="0" i="0">
                <a:latin typeface="Corbel"/>
                <a:ea typeface="+mn-ea"/>
                <a:cs typeface="+mn-cs"/>
              </a:rPr>
              <a:t>1</a:t>
            </a:fld>
            <a:endParaRPr lang="en-US" sz="1200" b="0" i="0">
              <a:latin typeface="Corbel"/>
              <a:ea typeface="+mn-ea"/>
              <a:cs typeface="+mn-cs"/>
            </a:endParaRPr>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pic>
        <p:nvPicPr>
          <p:cNvPr id="8" name="Picture 7" descr="Balti, pūkaini mākoņi koši zilās debesī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Pietuvināts auga fotoattēl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Viļņi"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lv-LV" smtClean="0"/>
              <a:t>Rediģēt šablona virsraksta stilu</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smtClean="0"/>
              <a:t>Rediģēt šablona apakšvirsraksta stilu</a:t>
            </a:r>
            <a:endParaRP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a:p>
        </p:txBody>
      </p:sp>
      <p:sp>
        <p:nvSpPr>
          <p:cNvPr id="3" name="Vertical Text Placeholder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lv-LV" smtClean="0"/>
              <a:t>Rediģēt šablona virsraksta stilu</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a:p>
        </p:txBody>
      </p:sp>
      <p:sp>
        <p:nvSpPr>
          <p:cNvPr id="3" name="Content Placeholder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a:p>
        </p:txBody>
      </p:sp>
      <p:sp>
        <p:nvSpPr>
          <p:cNvPr id="4" name="Date Placeholder 3"/>
          <p:cNvSpPr>
            <a:spLocks noGrp="1"/>
          </p:cNvSpPr>
          <p:nvPr>
            <p:ph type="dt" sz="half" idx="10"/>
          </p:nvPr>
        </p:nvSpPr>
        <p:spPr/>
        <p:txBody>
          <a:bodyPr/>
          <a:lstStyle/>
          <a:p>
            <a:r>
              <a:rPr/>
              <a:t>July 22, 2012</a:t>
            </a: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lv-LV" smtClean="0"/>
              <a:t>Rediģēt šablona virsraksta stilu</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lv-LV" smtClean="0"/>
              <a:t>Rediģēt šablona teksta stilus</a:t>
            </a:r>
          </a:p>
        </p:txBody>
      </p:sp>
      <p:pic>
        <p:nvPicPr>
          <p:cNvPr id="9" name="Picture 8" descr="Viļņi"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Pietuvināts zaļu augu fotoattēl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a:p>
        </p:txBody>
      </p:sp>
      <p:sp>
        <p:nvSpPr>
          <p:cNvPr id="7" name="Date Placeholder 6"/>
          <p:cNvSpPr>
            <a:spLocks noGrp="1"/>
          </p:cNvSpPr>
          <p:nvPr>
            <p:ph type="dt" sz="half" idx="10"/>
          </p:nvPr>
        </p:nvSpPr>
        <p:spPr/>
        <p:txBody>
          <a:bodyPr/>
          <a:lstStyle/>
          <a:p>
            <a:r>
              <a:rPr/>
              <a:t>July 22, 2012</a:t>
            </a:r>
          </a:p>
        </p:txBody>
      </p:sp>
      <p:sp>
        <p:nvSpPr>
          <p:cNvPr id="8" name="Footer Placeholder 7"/>
          <p:cNvSpPr>
            <a:spLocks noGrp="1"/>
          </p:cNvSpPr>
          <p:nvPr>
            <p:ph type="ftr" sz="quarter" idx="11"/>
          </p:nvPr>
        </p:nvSpPr>
        <p:spPr/>
        <p:txBody>
          <a:bodyPr/>
          <a:lstStyle/>
          <a:p>
            <a:r>
              <a:rPr/>
              <a:t>Footer text here</a:t>
            </a: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a:p>
        </p:txBody>
      </p:sp>
      <p:sp>
        <p:nvSpPr>
          <p:cNvPr id="3" name="Date Placeholder 2"/>
          <p:cNvSpPr>
            <a:spLocks noGrp="1"/>
          </p:cNvSpPr>
          <p:nvPr>
            <p:ph type="dt" sz="half" idx="10"/>
          </p:nvPr>
        </p:nvSpPr>
        <p:spPr/>
        <p:txBody>
          <a:bodyPr/>
          <a:lstStyle/>
          <a:p>
            <a:r>
              <a:rPr/>
              <a:t>July 22, 2012</a:t>
            </a:r>
          </a:p>
        </p:txBody>
      </p:sp>
      <p:sp>
        <p:nvSpPr>
          <p:cNvPr id="4" name="Footer Placeholder 3"/>
          <p:cNvSpPr>
            <a:spLocks noGrp="1"/>
          </p:cNvSpPr>
          <p:nvPr>
            <p:ph type="ftr" sz="quarter" idx="11"/>
          </p:nvPr>
        </p:nvSpPr>
        <p:spPr/>
        <p:txBody>
          <a:bodyPr/>
          <a:lstStyle/>
          <a:p>
            <a:r>
              <a:rPr/>
              <a:t>Footer text here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a:t>July 22, 2012</a:t>
            </a:r>
          </a:p>
        </p:txBody>
      </p:sp>
      <p:sp>
        <p:nvSpPr>
          <p:cNvPr id="3" name="Footer Placeholder 2"/>
          <p:cNvSpPr>
            <a:spLocks noGrp="1"/>
          </p:cNvSpPr>
          <p:nvPr>
            <p:ph type="ftr" sz="quarter" idx="11"/>
          </p:nvPr>
        </p:nvSpPr>
        <p:spPr/>
        <p:txBody>
          <a:bodyPr/>
          <a:lstStyle/>
          <a:p>
            <a:r>
              <a:rPr/>
              <a:t>Footer text here</a:t>
            </a: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lv-LV" smtClean="0"/>
              <a:t>Rediģēt šablona virsraksta stilu</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lv-LV" smtClean="0"/>
              <a:t>Rediģēt šablona virsraksta stilu</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smtClean="0"/>
              <a:t>Noklikšķiniet uz ikonas, lai pievienotu attēlu</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e Placeholder 4"/>
          <p:cNvSpPr>
            <a:spLocks noGrp="1"/>
          </p:cNvSpPr>
          <p:nvPr>
            <p:ph type="dt" sz="half" idx="10"/>
          </p:nvPr>
        </p:nvSpPr>
        <p:spPr/>
        <p:txBody>
          <a:bodyPr/>
          <a:lstStyle/>
          <a:p>
            <a:r>
              <a:rPr/>
              <a:t>July 22, 2012</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lv-LV" smtClean="0"/>
              <a:t>Rediģēt šablona virsraksta stilu</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a:t>July 22, 2012</a:t>
            </a: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a:t>Footer text here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inita.a@inbox.lv" TargetMode="External"/><Relationship Id="rId2" Type="http://schemas.openxmlformats.org/officeDocument/2006/relationships/hyperlink" Target="http://www.lrpartneriba.lv/" TargetMode="Externa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hyperlink" Target="mailto:inita.ate@lrpartneriba.l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saukums 1"/>
          <p:cNvSpPr>
            <a:spLocks noGrp="1"/>
          </p:cNvSpPr>
          <p:nvPr>
            <p:ph type="ctrTitle"/>
          </p:nvPr>
        </p:nvSpPr>
        <p:spPr>
          <a:xfrm>
            <a:off x="1751777" y="1710451"/>
            <a:ext cx="4846320" cy="2387600"/>
          </a:xfrm>
        </p:spPr>
        <p:txBody>
          <a:bodyPr>
            <a:normAutofit/>
          </a:bodyPr>
          <a:lstStyle/>
          <a:p>
            <a:pPr algn="l" defTabSz="914400">
              <a:lnSpc>
                <a:spcPct val="90000"/>
              </a:lnSpc>
              <a:spcBef>
                <a:spcPts val="0"/>
              </a:spcBef>
              <a:buNone/>
            </a:pPr>
            <a:r>
              <a:rPr lang="lv-LV" sz="4800" b="1" i="0" noProof="1" smtClean="0">
                <a:solidFill>
                  <a:schemeClr val="bg1"/>
                </a:solidFill>
                <a:latin typeface="Corbel"/>
              </a:rPr>
              <a:t>Uzņēmējdarbības iespējas īstenojot SVVA stratēģiju</a:t>
            </a:r>
            <a:endParaRPr lang="lv-LV" sz="4800" b="1" i="0" noProof="1">
              <a:solidFill>
                <a:schemeClr val="bg1"/>
              </a:solidFill>
              <a:latin typeface="Corbel"/>
            </a:endParaRPr>
          </a:p>
        </p:txBody>
      </p:sp>
      <p:sp>
        <p:nvSpPr>
          <p:cNvPr id="3" name="Apakšvirsraksts 2"/>
          <p:cNvSpPr>
            <a:spLocks noGrp="1"/>
          </p:cNvSpPr>
          <p:nvPr>
            <p:ph type="subTitle" idx="1"/>
          </p:nvPr>
        </p:nvSpPr>
        <p:spPr>
          <a:xfrm>
            <a:off x="1751777" y="4592185"/>
            <a:ext cx="4846320" cy="448056"/>
          </a:xfrm>
        </p:spPr>
        <p:txBody>
          <a:bodyPr/>
          <a:lstStyle/>
          <a:p>
            <a:pPr marL="0" indent="0" algn="l">
              <a:spcBef>
                <a:spcPts val="0"/>
              </a:spcBef>
              <a:buNone/>
            </a:pPr>
            <a:r>
              <a:rPr lang="lv-LV" noProof="1" smtClean="0"/>
              <a:t>Priekule</a:t>
            </a:r>
            <a:r>
              <a:rPr lang="lv-LV" sz="1800" b="0" i="0" noProof="1" smtClean="0">
                <a:solidFill>
                  <a:schemeClr val="bg1"/>
                </a:solidFill>
              </a:rPr>
              <a:t>, 2016.gada </a:t>
            </a:r>
            <a:r>
              <a:rPr lang="lv-LV" noProof="1" smtClean="0"/>
              <a:t>9.novembris.</a:t>
            </a:r>
            <a:endParaRPr lang="lv-LV" sz="1800" b="0" i="0" noProof="1">
              <a:solidFill>
                <a:schemeClr val="bg1"/>
              </a:solidFill>
            </a:endParaRPr>
          </a:p>
        </p:txBody>
      </p:sp>
      <p:pic>
        <p:nvPicPr>
          <p:cNvPr id="4" name="Attēl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6723" y="144211"/>
            <a:ext cx="1570831" cy="1658488"/>
          </a:xfrm>
          <a:prstGeom prst="rect">
            <a:avLst/>
          </a:prstGeom>
        </p:spPr>
      </p:pic>
      <p:pic>
        <p:nvPicPr>
          <p:cNvPr id="5" name="Attēls 4"/>
          <p:cNvPicPr>
            <a:picLocks noChangeAspect="1"/>
          </p:cNvPicPr>
          <p:nvPr/>
        </p:nvPicPr>
        <p:blipFill>
          <a:blip r:embed="rId4"/>
          <a:stretch>
            <a:fillRect/>
          </a:stretch>
        </p:blipFill>
        <p:spPr>
          <a:xfrm>
            <a:off x="1111826" y="6098753"/>
            <a:ext cx="9455728" cy="674668"/>
          </a:xfrm>
          <a:prstGeom prst="rect">
            <a:avLst/>
          </a:prstGeom>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22118" y="250924"/>
            <a:ext cx="10371573" cy="721440"/>
          </a:xfrm>
        </p:spPr>
        <p:txBody>
          <a:bodyPr>
            <a:normAutofit fontScale="90000"/>
          </a:bodyPr>
          <a:lstStyle/>
          <a:p>
            <a:r>
              <a:rPr lang="lv-LV" b="1" dirty="0"/>
              <a:t>Rīcību plāns ELFLA līdz </a:t>
            </a:r>
            <a:r>
              <a:rPr lang="lv-LV" b="1" dirty="0" smtClean="0"/>
              <a:t>2018.gadam </a:t>
            </a:r>
            <a:r>
              <a:rPr lang="lv-LV" dirty="0"/>
              <a:t/>
            </a:r>
            <a:br>
              <a:rPr lang="lv-LV" dirty="0"/>
            </a:br>
            <a:endParaRPr lang="lv-LV" dirty="0"/>
          </a:p>
        </p:txBody>
      </p:sp>
      <p:graphicFrame>
        <p:nvGraphicFramePr>
          <p:cNvPr id="7" name="Satura vietturis 6"/>
          <p:cNvGraphicFramePr>
            <a:graphicFrameLocks noGrp="1"/>
          </p:cNvGraphicFramePr>
          <p:nvPr>
            <p:ph idx="1"/>
            <p:extLst>
              <p:ext uri="{D42A27DB-BD31-4B8C-83A1-F6EECF244321}">
                <p14:modId xmlns:p14="http://schemas.microsoft.com/office/powerpoint/2010/main" val="3972494391"/>
              </p:ext>
            </p:extLst>
          </p:nvPr>
        </p:nvGraphicFramePr>
        <p:xfrm>
          <a:off x="322118" y="611644"/>
          <a:ext cx="11606646" cy="6025539"/>
        </p:xfrm>
        <a:graphic>
          <a:graphicData uri="http://schemas.openxmlformats.org/drawingml/2006/table">
            <a:tbl>
              <a:tblPr firstRow="1" firstCol="1" bandRow="1">
                <a:tableStyleId>{5C22544A-7EE6-4342-B048-85BDC9FD1C3A}</a:tableStyleId>
              </a:tblPr>
              <a:tblGrid>
                <a:gridCol w="490993"/>
                <a:gridCol w="1749767"/>
                <a:gridCol w="874444"/>
                <a:gridCol w="1374251"/>
                <a:gridCol w="1249960"/>
                <a:gridCol w="1249079"/>
                <a:gridCol w="1494134"/>
                <a:gridCol w="3124018"/>
              </a:tblGrid>
              <a:tr h="944014">
                <a:tc>
                  <a:txBody>
                    <a:bodyPr/>
                    <a:lstStyle/>
                    <a:p>
                      <a:pPr>
                        <a:lnSpc>
                          <a:spcPct val="120000"/>
                        </a:lnSpc>
                        <a:spcBef>
                          <a:spcPts val="200"/>
                        </a:spcBef>
                        <a:spcAft>
                          <a:spcPts val="0"/>
                        </a:spcAft>
                      </a:pPr>
                      <a:r>
                        <a:rPr lang="lv-LV" sz="1200" kern="1000" dirty="0" err="1">
                          <a:effectLst/>
                        </a:rPr>
                        <a:t>n.p.k</a:t>
                      </a:r>
                      <a:r>
                        <a:rPr lang="lv-LV" sz="1200" kern="1000" dirty="0">
                          <a:effectLst/>
                        </a:rPr>
                        <a:t>.</a:t>
                      </a:r>
                      <a:endParaRPr lang="lv-LV" sz="1200" kern="1000" dirty="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a:effectLst/>
                        </a:rPr>
                        <a:t>Mērķis/ rīcība </a:t>
                      </a:r>
                      <a:endParaRPr lang="lv-LV" sz="12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a:effectLst/>
                        </a:rPr>
                        <a:t>Indikatīvais atbalsta apmērs (% pret kopējo)</a:t>
                      </a:r>
                      <a:endParaRPr lang="lv-LV" sz="12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a:effectLst/>
                        </a:rPr>
                        <a:t>LAP 2014.- 2020. atbilstošā apakšpasākuma aktivitāte</a:t>
                      </a:r>
                      <a:endParaRPr lang="lv-LV" sz="12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a:effectLst/>
                        </a:rPr>
                        <a:t>Īstenošanas kārtas</a:t>
                      </a:r>
                      <a:endParaRPr lang="lv-LV" sz="12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a:effectLst/>
                        </a:rPr>
                        <a:t>Max </a:t>
                      </a:r>
                    </a:p>
                    <a:p>
                      <a:pPr>
                        <a:lnSpc>
                          <a:spcPct val="120000"/>
                        </a:lnSpc>
                        <a:spcBef>
                          <a:spcPts val="200"/>
                        </a:spcBef>
                        <a:spcAft>
                          <a:spcPts val="0"/>
                        </a:spcAft>
                      </a:pPr>
                      <a:r>
                        <a:rPr lang="lv-LV" sz="1200" kern="1000">
                          <a:effectLst/>
                        </a:rPr>
                        <a:t>atbalsta intensitāte </a:t>
                      </a:r>
                    </a:p>
                    <a:p>
                      <a:pPr>
                        <a:lnSpc>
                          <a:spcPct val="120000"/>
                        </a:lnSpc>
                        <a:spcBef>
                          <a:spcPts val="200"/>
                        </a:spcBef>
                        <a:spcAft>
                          <a:spcPts val="0"/>
                        </a:spcAft>
                      </a:pPr>
                      <a:r>
                        <a:rPr lang="lv-LV" sz="1200" kern="1000">
                          <a:effectLst/>
                        </a:rPr>
                        <a:t>% </a:t>
                      </a:r>
                      <a:endParaRPr lang="lv-LV" sz="12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a:effectLst/>
                        </a:rPr>
                        <a:t>Max attiecināmo izmaksu summa vienam projektam (euro)</a:t>
                      </a:r>
                      <a:endParaRPr lang="lv-LV" sz="12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dirty="0">
                          <a:effectLst/>
                        </a:rPr>
                        <a:t>Rezultātu  rādītāji</a:t>
                      </a:r>
                      <a:endParaRPr lang="lv-LV" sz="1200" kern="1000" dirty="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r>
              <a:tr h="692277">
                <a:tc gridSpan="8">
                  <a:txBody>
                    <a:bodyPr/>
                    <a:lstStyle/>
                    <a:p>
                      <a:pPr algn="ctr">
                        <a:lnSpc>
                          <a:spcPct val="120000"/>
                        </a:lnSpc>
                        <a:spcBef>
                          <a:spcPts val="200"/>
                        </a:spcBef>
                        <a:spcAft>
                          <a:spcPts val="0"/>
                        </a:spcAft>
                      </a:pPr>
                      <a:r>
                        <a:rPr lang="lv-LV" sz="1200" kern="1000" dirty="0">
                          <a:effectLst/>
                        </a:rPr>
                        <a:t>LAP </a:t>
                      </a:r>
                      <a:r>
                        <a:rPr lang="lv-LV" sz="1200" kern="1000" dirty="0" err="1">
                          <a:effectLst/>
                        </a:rPr>
                        <a:t>apakšpasākuma</a:t>
                      </a:r>
                      <a:r>
                        <a:rPr lang="lv-LV" sz="1200" kern="1000" dirty="0">
                          <a:effectLst/>
                        </a:rPr>
                        <a:t> mērķis: veicināt sabiedrības iesaistīšanos vietējās ekonomikas stiprināšanas iniciatīvās, tā radot jaunas vērtības vietējā teritorijā, produktīvāk izmantojot vietējos resursus, sekmējot sadarbību un vietējo patēriņu un attīstot jaunus uzņēmējdarbības modeļus, kas paaugstina lauku teritoriju iedzīvotāju dzīves kvalitāti un veicina konkurētspēju un vietējās teritorijas sociālekonomisko attīstību. </a:t>
                      </a:r>
                      <a:endParaRPr lang="lv-LV" sz="1200" kern="1000" dirty="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1211485">
                <a:tc>
                  <a:txBody>
                    <a:bodyPr/>
                    <a:lstStyle/>
                    <a:p>
                      <a:pPr>
                        <a:lnSpc>
                          <a:spcPct val="120000"/>
                        </a:lnSpc>
                        <a:spcBef>
                          <a:spcPts val="200"/>
                        </a:spcBef>
                        <a:spcAft>
                          <a:spcPts val="0"/>
                        </a:spcAft>
                      </a:pPr>
                      <a:r>
                        <a:rPr lang="lv-LV" sz="1200" kern="1000">
                          <a:effectLst/>
                        </a:rPr>
                        <a:t>M1</a:t>
                      </a:r>
                      <a:endParaRPr lang="lv-LV" sz="12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dirty="0">
                          <a:solidFill>
                            <a:schemeClr val="tx1">
                              <a:lumMod val="50000"/>
                            </a:schemeClr>
                          </a:solidFill>
                          <a:effectLst/>
                        </a:rPr>
                        <a:t>Veicināt ilgtspējīgas un produktīvas uzņēmējdarbības attīstību partnerības teritorijā. </a:t>
                      </a: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gn="ctr">
                        <a:lnSpc>
                          <a:spcPct val="120000"/>
                        </a:lnSpc>
                        <a:spcBef>
                          <a:spcPts val="200"/>
                        </a:spcBef>
                        <a:spcAft>
                          <a:spcPts val="0"/>
                        </a:spcAft>
                      </a:pPr>
                      <a:r>
                        <a:rPr lang="lv-LV" sz="1200" kern="1000">
                          <a:solidFill>
                            <a:schemeClr val="tx1">
                              <a:lumMod val="50000"/>
                            </a:schemeClr>
                          </a:solidFill>
                          <a:effectLst/>
                        </a:rPr>
                        <a:t>50%</a:t>
                      </a:r>
                      <a:endParaRPr lang="lv-LV" sz="1200" kern="100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gridSpan="5">
                  <a:txBody>
                    <a:bodyPr/>
                    <a:lstStyle/>
                    <a:p>
                      <a:pPr>
                        <a:lnSpc>
                          <a:spcPct val="120000"/>
                        </a:lnSpc>
                        <a:spcBef>
                          <a:spcPts val="200"/>
                        </a:spcBef>
                        <a:spcAft>
                          <a:spcPts val="0"/>
                        </a:spcAft>
                      </a:pPr>
                      <a:r>
                        <a:rPr lang="lv-LV" sz="1200" kern="1000" dirty="0">
                          <a:solidFill>
                            <a:schemeClr val="tx1">
                              <a:lumMod val="50000"/>
                            </a:schemeClr>
                          </a:solidFill>
                          <a:effectLst/>
                        </a:rPr>
                        <a:t> </a:t>
                      </a: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p>
                      <a:pPr>
                        <a:lnSpc>
                          <a:spcPct val="120000"/>
                        </a:lnSpc>
                        <a:spcBef>
                          <a:spcPts val="200"/>
                        </a:spcBef>
                        <a:spcAft>
                          <a:spcPts val="0"/>
                        </a:spcAft>
                      </a:pPr>
                      <a:r>
                        <a:rPr lang="lv-LV" sz="1200" kern="1000" dirty="0">
                          <a:solidFill>
                            <a:schemeClr val="tx1">
                              <a:lumMod val="50000"/>
                            </a:schemeClr>
                          </a:solidFill>
                          <a:effectLst/>
                        </a:rPr>
                        <a:t> </a:t>
                      </a:r>
                      <a:r>
                        <a:rPr lang="lv-LV" sz="2400" b="1" kern="1000" dirty="0" smtClean="0">
                          <a:solidFill>
                            <a:schemeClr val="tx1">
                              <a:lumMod val="50000"/>
                            </a:schemeClr>
                          </a:solidFill>
                          <a:effectLst/>
                        </a:rPr>
                        <a:t>1 193 676,00 </a:t>
                      </a:r>
                      <a:r>
                        <a:rPr lang="lv-LV" sz="2400" b="1" kern="1000" dirty="0" err="1" smtClean="0">
                          <a:solidFill>
                            <a:schemeClr val="tx1">
                              <a:lumMod val="50000"/>
                            </a:schemeClr>
                          </a:solidFill>
                          <a:effectLst/>
                        </a:rPr>
                        <a:t>eur</a:t>
                      </a:r>
                      <a:endParaRPr lang="lv-LV" sz="2400" b="1"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p>
                      <a:pPr>
                        <a:lnSpc>
                          <a:spcPct val="120000"/>
                        </a:lnSpc>
                        <a:spcBef>
                          <a:spcPts val="200"/>
                        </a:spcBef>
                        <a:spcAft>
                          <a:spcPts val="0"/>
                        </a:spcAft>
                      </a:pPr>
                      <a:r>
                        <a:rPr lang="lv-LV" sz="1200" kern="1000" dirty="0">
                          <a:solidFill>
                            <a:schemeClr val="tx1">
                              <a:lumMod val="50000"/>
                            </a:schemeClr>
                          </a:solidFill>
                          <a:effectLst/>
                        </a:rPr>
                        <a:t> </a:t>
                      </a: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p>
                      <a:pPr>
                        <a:lnSpc>
                          <a:spcPct val="120000"/>
                        </a:lnSpc>
                        <a:spcBef>
                          <a:spcPts val="200"/>
                        </a:spcBef>
                        <a:spcAft>
                          <a:spcPts val="0"/>
                        </a:spcAft>
                      </a:pPr>
                      <a:r>
                        <a:rPr lang="lv-LV" sz="1200" kern="1000" dirty="0">
                          <a:solidFill>
                            <a:schemeClr val="tx1">
                              <a:lumMod val="50000"/>
                            </a:schemeClr>
                          </a:solidFill>
                          <a:effectLst/>
                        </a:rPr>
                        <a:t> </a:t>
                      </a: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p>
                      <a:pPr>
                        <a:lnSpc>
                          <a:spcPct val="120000"/>
                        </a:lnSpc>
                        <a:spcBef>
                          <a:spcPts val="200"/>
                        </a:spcBef>
                        <a:spcAft>
                          <a:spcPts val="0"/>
                        </a:spcAft>
                      </a:pPr>
                      <a:r>
                        <a:rPr lang="lv-LV" sz="1200" kern="1000" dirty="0">
                          <a:solidFill>
                            <a:schemeClr val="tx1">
                              <a:lumMod val="50000"/>
                            </a:schemeClr>
                          </a:solidFill>
                          <a:effectLst/>
                        </a:rPr>
                        <a:t> </a:t>
                      </a: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hMerge="1">
                  <a:txBody>
                    <a:bodyPr/>
                    <a:lstStyle/>
                    <a:p>
                      <a:pPr>
                        <a:lnSpc>
                          <a:spcPct val="120000"/>
                        </a:lnSpc>
                        <a:spcBef>
                          <a:spcPts val="200"/>
                        </a:spcBef>
                        <a:spcAft>
                          <a:spcPts val="0"/>
                        </a:spcAft>
                      </a:pP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hMerge="1">
                  <a:txBody>
                    <a:bodyPr/>
                    <a:lstStyle/>
                    <a:p>
                      <a:pPr>
                        <a:lnSpc>
                          <a:spcPct val="120000"/>
                        </a:lnSpc>
                        <a:spcBef>
                          <a:spcPts val="200"/>
                        </a:spcBef>
                        <a:spcAft>
                          <a:spcPts val="0"/>
                        </a:spcAft>
                      </a:pP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hMerge="1">
                  <a:txBody>
                    <a:bodyPr/>
                    <a:lstStyle/>
                    <a:p>
                      <a:pPr>
                        <a:lnSpc>
                          <a:spcPct val="120000"/>
                        </a:lnSpc>
                        <a:spcBef>
                          <a:spcPts val="200"/>
                        </a:spcBef>
                        <a:spcAft>
                          <a:spcPts val="0"/>
                        </a:spcAft>
                      </a:pP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hMerge="1">
                  <a:txBody>
                    <a:bodyPr/>
                    <a:lstStyle/>
                    <a:p>
                      <a:pPr>
                        <a:lnSpc>
                          <a:spcPct val="120000"/>
                        </a:lnSpc>
                        <a:spcBef>
                          <a:spcPts val="200"/>
                        </a:spcBef>
                        <a:spcAft>
                          <a:spcPts val="0"/>
                        </a:spcAft>
                      </a:pP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r>
              <a:tr h="1450110">
                <a:tc>
                  <a:txBody>
                    <a:bodyPr/>
                    <a:lstStyle/>
                    <a:p>
                      <a:pPr>
                        <a:lnSpc>
                          <a:spcPct val="120000"/>
                        </a:lnSpc>
                        <a:spcBef>
                          <a:spcPts val="200"/>
                        </a:spcBef>
                        <a:spcAft>
                          <a:spcPts val="0"/>
                        </a:spcAft>
                      </a:pPr>
                      <a:r>
                        <a:rPr lang="lv-LV" sz="1200" kern="1000">
                          <a:effectLst/>
                        </a:rPr>
                        <a:t>R1</a:t>
                      </a:r>
                      <a:endParaRPr lang="lv-LV" sz="12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dirty="0">
                          <a:solidFill>
                            <a:schemeClr val="tx1">
                              <a:lumMod val="50000"/>
                            </a:schemeClr>
                          </a:solidFill>
                          <a:effectLst/>
                        </a:rPr>
                        <a:t>Mazo un vidējo uzņēmumu izveidošana, esošo attīstība. </a:t>
                      </a: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gn="ctr">
                        <a:lnSpc>
                          <a:spcPct val="120000"/>
                        </a:lnSpc>
                        <a:spcBef>
                          <a:spcPts val="200"/>
                        </a:spcBef>
                        <a:spcAft>
                          <a:spcPts val="0"/>
                        </a:spcAft>
                      </a:pPr>
                      <a:r>
                        <a:rPr lang="lv-LV" sz="1200" kern="1000" dirty="0">
                          <a:solidFill>
                            <a:schemeClr val="tx1">
                              <a:lumMod val="50000"/>
                            </a:schemeClr>
                          </a:solidFill>
                          <a:effectLst/>
                        </a:rPr>
                        <a:t>35</a:t>
                      </a:r>
                      <a:r>
                        <a:rPr lang="lv-LV" sz="1200" kern="1000" dirty="0" smtClean="0">
                          <a:solidFill>
                            <a:schemeClr val="tx1">
                              <a:lumMod val="50000"/>
                            </a:schemeClr>
                          </a:solidFill>
                          <a:effectLst/>
                        </a:rPr>
                        <a:t>%</a:t>
                      </a:r>
                    </a:p>
                    <a:p>
                      <a:pPr algn="ctr">
                        <a:lnSpc>
                          <a:spcPct val="120000"/>
                        </a:lnSpc>
                        <a:spcBef>
                          <a:spcPts val="200"/>
                        </a:spcBef>
                        <a:spcAft>
                          <a:spcPts val="0"/>
                        </a:spcAft>
                      </a:pPr>
                      <a:endParaRPr lang="lv-LV" sz="1200" kern="1000" dirty="0" smtClean="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p>
                      <a:pPr algn="ctr">
                        <a:lnSpc>
                          <a:spcPct val="120000"/>
                        </a:lnSpc>
                        <a:spcBef>
                          <a:spcPts val="200"/>
                        </a:spcBef>
                        <a:spcAft>
                          <a:spcPts val="0"/>
                        </a:spcAft>
                      </a:pPr>
                      <a:r>
                        <a:rPr lang="lv-LV" sz="1200" b="1" kern="1000" dirty="0" smtClean="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rPr>
                        <a:t>835573 </a:t>
                      </a:r>
                      <a:r>
                        <a:rPr lang="lv-LV" sz="1200" b="1" kern="1000" dirty="0" err="1" smtClean="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rPr>
                        <a:t>eur</a:t>
                      </a:r>
                      <a:endParaRPr lang="lv-LV" sz="1200" b="1"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dirty="0">
                          <a:solidFill>
                            <a:schemeClr val="tx1">
                              <a:lumMod val="50000"/>
                            </a:schemeClr>
                          </a:solidFill>
                          <a:effectLst/>
                        </a:rPr>
                        <a:t>1.aktivitāte Vietējās ekonomikas stiprināšanas iniciatīvas. </a:t>
                      </a: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dirty="0">
                          <a:solidFill>
                            <a:schemeClr val="tx1">
                              <a:lumMod val="50000"/>
                            </a:schemeClr>
                          </a:solidFill>
                          <a:effectLst/>
                        </a:rPr>
                        <a:t>2016.g.</a:t>
                      </a:r>
                    </a:p>
                    <a:p>
                      <a:pPr>
                        <a:lnSpc>
                          <a:spcPct val="120000"/>
                        </a:lnSpc>
                        <a:spcBef>
                          <a:spcPts val="200"/>
                        </a:spcBef>
                        <a:spcAft>
                          <a:spcPts val="0"/>
                        </a:spcAft>
                      </a:pPr>
                      <a:r>
                        <a:rPr lang="lv-LV" sz="1200" kern="1000" dirty="0">
                          <a:solidFill>
                            <a:schemeClr val="tx1">
                              <a:lumMod val="50000"/>
                            </a:schemeClr>
                          </a:solidFill>
                          <a:effectLst/>
                        </a:rPr>
                        <a:t>2017.g, 2018.g. ja paliek finansējums </a:t>
                      </a: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a:solidFill>
                            <a:schemeClr val="tx1">
                              <a:lumMod val="50000"/>
                            </a:schemeClr>
                          </a:solidFill>
                          <a:effectLst/>
                        </a:rPr>
                        <a:t>70% privātiem projektiem</a:t>
                      </a:r>
                    </a:p>
                    <a:p>
                      <a:pPr>
                        <a:lnSpc>
                          <a:spcPct val="120000"/>
                        </a:lnSpc>
                        <a:spcBef>
                          <a:spcPts val="200"/>
                        </a:spcBef>
                        <a:spcAft>
                          <a:spcPts val="0"/>
                        </a:spcAft>
                      </a:pPr>
                      <a:r>
                        <a:rPr lang="lv-LV" sz="1200" kern="1000">
                          <a:solidFill>
                            <a:schemeClr val="tx1">
                              <a:lumMod val="50000"/>
                            </a:schemeClr>
                          </a:solidFill>
                          <a:effectLst/>
                        </a:rPr>
                        <a:t>80% kopprojektiem</a:t>
                      </a:r>
                      <a:endParaRPr lang="lv-LV" sz="1200" kern="100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a:solidFill>
                            <a:schemeClr val="tx1">
                              <a:lumMod val="50000"/>
                            </a:schemeClr>
                          </a:solidFill>
                          <a:effectLst/>
                        </a:rPr>
                        <a:t>100 000 euro būvniecības projektiem</a:t>
                      </a:r>
                    </a:p>
                    <a:p>
                      <a:pPr>
                        <a:lnSpc>
                          <a:spcPct val="120000"/>
                        </a:lnSpc>
                        <a:spcBef>
                          <a:spcPts val="200"/>
                        </a:spcBef>
                        <a:spcAft>
                          <a:spcPts val="0"/>
                        </a:spcAft>
                      </a:pPr>
                      <a:r>
                        <a:rPr lang="lv-LV" sz="1200" kern="1000">
                          <a:solidFill>
                            <a:schemeClr val="tx1">
                              <a:lumMod val="50000"/>
                            </a:schemeClr>
                          </a:solidFill>
                          <a:effectLst/>
                        </a:rPr>
                        <a:t>50 000 euro aprīkojuma projektiem</a:t>
                      </a:r>
                      <a:endParaRPr lang="lv-LV" sz="1200" kern="100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dirty="0">
                          <a:solidFill>
                            <a:schemeClr val="tx1">
                              <a:lumMod val="50000"/>
                            </a:schemeClr>
                          </a:solidFill>
                          <a:effectLst/>
                        </a:rPr>
                        <a:t>Īstenoti 15 projekti, lai attīstītu uzņēmējdarbību, no kuriem vismaz 7 ir saistīti ar tūrismu.  </a:t>
                      </a:r>
                    </a:p>
                    <a:p>
                      <a:pPr>
                        <a:lnSpc>
                          <a:spcPct val="120000"/>
                        </a:lnSpc>
                        <a:spcBef>
                          <a:spcPts val="200"/>
                        </a:spcBef>
                        <a:spcAft>
                          <a:spcPts val="0"/>
                        </a:spcAft>
                      </a:pPr>
                      <a:r>
                        <a:rPr lang="lv-LV" sz="1200" kern="1000" dirty="0">
                          <a:solidFill>
                            <a:schemeClr val="tx1">
                              <a:lumMod val="50000"/>
                            </a:schemeClr>
                          </a:solidFill>
                          <a:effectLst/>
                        </a:rPr>
                        <a:t>Radītas vismaz 6 jaunas darba vietas. </a:t>
                      </a:r>
                    </a:p>
                    <a:p>
                      <a:pPr>
                        <a:lnSpc>
                          <a:spcPct val="120000"/>
                        </a:lnSpc>
                        <a:spcBef>
                          <a:spcPts val="200"/>
                        </a:spcBef>
                        <a:spcAft>
                          <a:spcPts val="0"/>
                        </a:spcAft>
                      </a:pPr>
                      <a:r>
                        <a:rPr lang="lv-LV" sz="1200" kern="1000" dirty="0">
                          <a:solidFill>
                            <a:schemeClr val="tx1">
                              <a:lumMod val="50000"/>
                            </a:schemeClr>
                          </a:solidFill>
                          <a:effectLst/>
                        </a:rPr>
                        <a:t>Izveidoti vismaz 3 jauni uzņēmumi.</a:t>
                      </a:r>
                    </a:p>
                    <a:p>
                      <a:pPr>
                        <a:lnSpc>
                          <a:spcPct val="120000"/>
                        </a:lnSpc>
                        <a:spcBef>
                          <a:spcPts val="200"/>
                        </a:spcBef>
                        <a:spcAft>
                          <a:spcPts val="0"/>
                        </a:spcAft>
                      </a:pPr>
                      <a:r>
                        <a:rPr lang="lv-LV" sz="1200" kern="1000" dirty="0">
                          <a:solidFill>
                            <a:schemeClr val="tx1">
                              <a:lumMod val="50000"/>
                            </a:schemeClr>
                          </a:solidFill>
                          <a:effectLst/>
                        </a:rPr>
                        <a:t>Pilnveidoti vismaz 5 esošie uzņēmumi, ražošanas procesi. </a:t>
                      </a: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r>
              <a:tr h="1255189">
                <a:tc>
                  <a:txBody>
                    <a:bodyPr/>
                    <a:lstStyle/>
                    <a:p>
                      <a:pPr>
                        <a:lnSpc>
                          <a:spcPct val="120000"/>
                        </a:lnSpc>
                        <a:spcBef>
                          <a:spcPts val="200"/>
                        </a:spcBef>
                        <a:spcAft>
                          <a:spcPts val="0"/>
                        </a:spcAft>
                      </a:pPr>
                      <a:r>
                        <a:rPr lang="lv-LV" sz="1200" kern="1000">
                          <a:effectLst/>
                        </a:rPr>
                        <a:t>R2</a:t>
                      </a:r>
                      <a:endParaRPr lang="lv-LV" sz="12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a:solidFill>
                            <a:schemeClr val="tx1">
                              <a:lumMod val="50000"/>
                            </a:schemeClr>
                          </a:solidFill>
                          <a:effectLst/>
                        </a:rPr>
                        <a:t>Vietējās produkcijas realizācijas vides radīšana vai labiekārtošana. </a:t>
                      </a:r>
                      <a:endParaRPr lang="lv-LV" sz="1200" kern="100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gn="ctr">
                        <a:lnSpc>
                          <a:spcPct val="120000"/>
                        </a:lnSpc>
                        <a:spcBef>
                          <a:spcPts val="200"/>
                        </a:spcBef>
                        <a:spcAft>
                          <a:spcPts val="0"/>
                        </a:spcAft>
                      </a:pPr>
                      <a:r>
                        <a:rPr lang="lv-LV" sz="1200" kern="1000" dirty="0">
                          <a:solidFill>
                            <a:schemeClr val="tx1">
                              <a:lumMod val="50000"/>
                            </a:schemeClr>
                          </a:solidFill>
                          <a:effectLst/>
                        </a:rPr>
                        <a:t>15% </a:t>
                      </a:r>
                      <a:endParaRPr lang="lv-LV" sz="1200" kern="1000" dirty="0" smtClean="0">
                        <a:solidFill>
                          <a:schemeClr val="tx1">
                            <a:lumMod val="50000"/>
                          </a:schemeClr>
                        </a:solidFill>
                        <a:effectLst/>
                      </a:endParaRPr>
                    </a:p>
                    <a:p>
                      <a:pPr algn="ctr">
                        <a:lnSpc>
                          <a:spcPct val="120000"/>
                        </a:lnSpc>
                        <a:spcBef>
                          <a:spcPts val="200"/>
                        </a:spcBef>
                        <a:spcAft>
                          <a:spcPts val="0"/>
                        </a:spcAft>
                      </a:pPr>
                      <a:endParaRPr lang="lv-LV" sz="1200" kern="1000" dirty="0" smtClean="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p>
                      <a:pPr algn="ctr">
                        <a:lnSpc>
                          <a:spcPct val="120000"/>
                        </a:lnSpc>
                        <a:spcBef>
                          <a:spcPts val="200"/>
                        </a:spcBef>
                        <a:spcAft>
                          <a:spcPts val="0"/>
                        </a:spcAft>
                      </a:pPr>
                      <a:r>
                        <a:rPr lang="lv-LV" sz="1200" b="1" kern="1000" dirty="0" smtClean="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rPr>
                        <a:t>358103 </a:t>
                      </a:r>
                      <a:r>
                        <a:rPr lang="lv-LV" sz="1200" b="1" kern="1000" dirty="0" err="1" smtClean="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rPr>
                        <a:t>eur</a:t>
                      </a:r>
                      <a:endParaRPr lang="lv-LV" sz="1200" b="1"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dirty="0">
                          <a:solidFill>
                            <a:schemeClr val="tx1">
                              <a:lumMod val="50000"/>
                            </a:schemeClr>
                          </a:solidFill>
                          <a:effectLst/>
                        </a:rPr>
                        <a:t>1.aktivitāte</a:t>
                      </a:r>
                    </a:p>
                    <a:p>
                      <a:pPr>
                        <a:lnSpc>
                          <a:spcPct val="120000"/>
                        </a:lnSpc>
                        <a:spcBef>
                          <a:spcPts val="200"/>
                        </a:spcBef>
                        <a:spcAft>
                          <a:spcPts val="0"/>
                        </a:spcAft>
                      </a:pPr>
                      <a:r>
                        <a:rPr lang="lv-LV" sz="1200" kern="1000" dirty="0">
                          <a:solidFill>
                            <a:schemeClr val="tx1">
                              <a:lumMod val="50000"/>
                            </a:schemeClr>
                          </a:solidFill>
                          <a:effectLst/>
                        </a:rPr>
                        <a:t>Vietējās ekonomikas stiprināšanas iniciatīvas. </a:t>
                      </a: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a:solidFill>
                            <a:schemeClr val="tx1">
                              <a:lumMod val="50000"/>
                            </a:schemeClr>
                          </a:solidFill>
                          <a:effectLst/>
                        </a:rPr>
                        <a:t>2016.g.</a:t>
                      </a:r>
                    </a:p>
                    <a:p>
                      <a:pPr>
                        <a:lnSpc>
                          <a:spcPct val="120000"/>
                        </a:lnSpc>
                        <a:spcBef>
                          <a:spcPts val="200"/>
                        </a:spcBef>
                        <a:spcAft>
                          <a:spcPts val="0"/>
                        </a:spcAft>
                      </a:pPr>
                      <a:r>
                        <a:rPr lang="lv-LV" sz="1200" kern="1000">
                          <a:solidFill>
                            <a:schemeClr val="tx1">
                              <a:lumMod val="50000"/>
                            </a:schemeClr>
                          </a:solidFill>
                          <a:effectLst/>
                        </a:rPr>
                        <a:t>2017.g., 2018.g. ja paliek finanses</a:t>
                      </a:r>
                      <a:endParaRPr lang="lv-LV" sz="1200" kern="100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dirty="0">
                          <a:solidFill>
                            <a:schemeClr val="tx1">
                              <a:lumMod val="50000"/>
                            </a:schemeClr>
                          </a:solidFill>
                          <a:effectLst/>
                        </a:rPr>
                        <a:t>70% privātiem projektiem</a:t>
                      </a:r>
                    </a:p>
                    <a:p>
                      <a:pPr>
                        <a:lnSpc>
                          <a:spcPct val="120000"/>
                        </a:lnSpc>
                        <a:spcBef>
                          <a:spcPts val="200"/>
                        </a:spcBef>
                        <a:spcAft>
                          <a:spcPts val="0"/>
                        </a:spcAft>
                      </a:pPr>
                      <a:r>
                        <a:rPr lang="lv-LV" sz="1200" kern="1000" dirty="0">
                          <a:solidFill>
                            <a:schemeClr val="tx1">
                              <a:lumMod val="50000"/>
                            </a:schemeClr>
                          </a:solidFill>
                          <a:effectLst/>
                        </a:rPr>
                        <a:t>80% kopprojektiem</a:t>
                      </a:r>
                    </a:p>
                    <a:p>
                      <a:pPr>
                        <a:lnSpc>
                          <a:spcPct val="120000"/>
                        </a:lnSpc>
                        <a:spcBef>
                          <a:spcPts val="200"/>
                        </a:spcBef>
                        <a:spcAft>
                          <a:spcPts val="0"/>
                        </a:spcAft>
                      </a:pPr>
                      <a:r>
                        <a:rPr lang="lv-LV" sz="1200" kern="1000" dirty="0">
                          <a:solidFill>
                            <a:schemeClr val="tx1">
                              <a:lumMod val="50000"/>
                            </a:schemeClr>
                          </a:solidFill>
                          <a:effectLst/>
                        </a:rPr>
                        <a:t> </a:t>
                      </a: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dirty="0">
                          <a:solidFill>
                            <a:schemeClr val="tx1">
                              <a:lumMod val="50000"/>
                            </a:schemeClr>
                          </a:solidFill>
                          <a:effectLst/>
                        </a:rPr>
                        <a:t>100 000 </a:t>
                      </a:r>
                      <a:r>
                        <a:rPr lang="lv-LV" sz="1200" kern="1000" dirty="0" err="1">
                          <a:solidFill>
                            <a:schemeClr val="tx1">
                              <a:lumMod val="50000"/>
                            </a:schemeClr>
                          </a:solidFill>
                          <a:effectLst/>
                        </a:rPr>
                        <a:t>euro</a:t>
                      </a:r>
                      <a:r>
                        <a:rPr lang="lv-LV" sz="1200" kern="1000" dirty="0">
                          <a:solidFill>
                            <a:schemeClr val="tx1">
                              <a:lumMod val="50000"/>
                            </a:schemeClr>
                          </a:solidFill>
                          <a:effectLst/>
                        </a:rPr>
                        <a:t> būvniecības projektiem</a:t>
                      </a:r>
                    </a:p>
                    <a:p>
                      <a:pPr>
                        <a:lnSpc>
                          <a:spcPct val="120000"/>
                        </a:lnSpc>
                        <a:spcBef>
                          <a:spcPts val="200"/>
                        </a:spcBef>
                        <a:spcAft>
                          <a:spcPts val="0"/>
                        </a:spcAft>
                      </a:pPr>
                      <a:r>
                        <a:rPr lang="lv-LV" sz="1200" kern="1000" dirty="0">
                          <a:solidFill>
                            <a:schemeClr val="tx1">
                              <a:lumMod val="50000"/>
                            </a:schemeClr>
                          </a:solidFill>
                          <a:effectLst/>
                        </a:rPr>
                        <a:t>50 000 </a:t>
                      </a:r>
                      <a:r>
                        <a:rPr lang="lv-LV" sz="1200" kern="1000" dirty="0" err="1">
                          <a:solidFill>
                            <a:schemeClr val="tx1">
                              <a:lumMod val="50000"/>
                            </a:schemeClr>
                          </a:solidFill>
                          <a:effectLst/>
                        </a:rPr>
                        <a:t>euro</a:t>
                      </a:r>
                      <a:r>
                        <a:rPr lang="lv-LV" sz="1200" kern="1000" dirty="0">
                          <a:solidFill>
                            <a:schemeClr val="tx1">
                              <a:lumMod val="50000"/>
                            </a:schemeClr>
                          </a:solidFill>
                          <a:effectLst/>
                        </a:rPr>
                        <a:t> aprīkojuma projektiem</a:t>
                      </a: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c>
                  <a:txBody>
                    <a:bodyPr/>
                    <a:lstStyle/>
                    <a:p>
                      <a:pPr>
                        <a:lnSpc>
                          <a:spcPct val="120000"/>
                        </a:lnSpc>
                        <a:spcBef>
                          <a:spcPts val="200"/>
                        </a:spcBef>
                        <a:spcAft>
                          <a:spcPts val="0"/>
                        </a:spcAft>
                      </a:pPr>
                      <a:r>
                        <a:rPr lang="lv-LV" sz="1200" kern="1000" dirty="0">
                          <a:solidFill>
                            <a:schemeClr val="tx1">
                              <a:lumMod val="50000"/>
                            </a:schemeClr>
                          </a:solidFill>
                          <a:effectLst/>
                        </a:rPr>
                        <a:t>Izveidotas vai labiekārtotas vismaz 5 tirdzniecības vietas, no kurām vismaz viena izveidota pilsētā, kurā iedzīvotāju skaits ir virs 15 000. </a:t>
                      </a:r>
                    </a:p>
                    <a:p>
                      <a:pPr>
                        <a:lnSpc>
                          <a:spcPct val="120000"/>
                        </a:lnSpc>
                        <a:spcBef>
                          <a:spcPts val="200"/>
                        </a:spcBef>
                        <a:spcAft>
                          <a:spcPts val="0"/>
                        </a:spcAft>
                      </a:pPr>
                      <a:r>
                        <a:rPr lang="lv-LV" sz="1200" kern="1000" dirty="0">
                          <a:solidFill>
                            <a:schemeClr val="tx1">
                              <a:lumMod val="50000"/>
                            </a:schemeClr>
                          </a:solidFill>
                          <a:effectLst/>
                        </a:rPr>
                        <a:t>Radītas vismaz 2 jaunas darba vietas. </a:t>
                      </a:r>
                    </a:p>
                    <a:p>
                      <a:pPr>
                        <a:lnSpc>
                          <a:spcPct val="120000"/>
                        </a:lnSpc>
                        <a:spcBef>
                          <a:spcPts val="200"/>
                        </a:spcBef>
                        <a:spcAft>
                          <a:spcPts val="0"/>
                        </a:spcAft>
                      </a:pPr>
                      <a:r>
                        <a:rPr lang="lv-LV" sz="1200" kern="1000" dirty="0">
                          <a:solidFill>
                            <a:schemeClr val="tx1">
                              <a:lumMod val="50000"/>
                            </a:schemeClr>
                          </a:solidFill>
                          <a:effectLst/>
                        </a:rPr>
                        <a:t> </a:t>
                      </a:r>
                      <a:endParaRPr lang="lv-LV" sz="1200" kern="1000" dirty="0">
                        <a:solidFill>
                          <a:schemeClr val="tx1">
                            <a:lumMod val="50000"/>
                          </a:schemeClr>
                        </a:solidFill>
                        <a:effectLst/>
                        <a:latin typeface="Cambria" panose="02040503050406030204" pitchFamily="18" charset="0"/>
                        <a:ea typeface="Cambria" panose="02040503050406030204" pitchFamily="18" charset="0"/>
                        <a:cs typeface="Angsana New" panose="02020603050405020304" pitchFamily="18" charset="-34"/>
                      </a:endParaRPr>
                    </a:p>
                  </a:txBody>
                  <a:tcPr marL="59001" marR="59001" marT="0" marB="0"/>
                </a:tc>
              </a:tr>
            </a:tbl>
          </a:graphicData>
        </a:graphic>
      </p:graphicFrame>
      <p:sp>
        <p:nvSpPr>
          <p:cNvPr id="4" name="Datuma vietturis 3"/>
          <p:cNvSpPr>
            <a:spLocks noGrp="1"/>
          </p:cNvSpPr>
          <p:nvPr>
            <p:ph type="dt" sz="half" idx="10"/>
          </p:nvPr>
        </p:nvSpPr>
        <p:spPr/>
        <p:txBody>
          <a:bodyPr/>
          <a:lstStyle/>
          <a:p>
            <a:endParaRPr lang="lv-LV" dirty="0"/>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10</a:t>
            </a:fld>
            <a:endParaRPr lang="lv-LV"/>
          </a:p>
        </p:txBody>
      </p:sp>
    </p:spTree>
    <p:extLst>
      <p:ext uri="{BB962C8B-B14F-4D97-AF65-F5344CB8AC3E}">
        <p14:creationId xmlns:p14="http://schemas.microsoft.com/office/powerpoint/2010/main" val="2142891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b="1" dirty="0" smtClean="0"/>
              <a:t>Projektu konkursa 2.kārta (2017.gada sākums)</a:t>
            </a:r>
            <a:endParaRPr lang="lv-LV" b="1" dirty="0"/>
          </a:p>
        </p:txBody>
      </p:sp>
      <p:sp>
        <p:nvSpPr>
          <p:cNvPr id="3" name="Satura vietturis 2"/>
          <p:cNvSpPr>
            <a:spLocks noGrp="1"/>
          </p:cNvSpPr>
          <p:nvPr>
            <p:ph idx="1"/>
          </p:nvPr>
        </p:nvSpPr>
        <p:spPr>
          <a:xfrm>
            <a:off x="1410027" y="2036617"/>
            <a:ext cx="9371948" cy="4150065"/>
          </a:xfrm>
        </p:spPr>
        <p:txBody>
          <a:bodyPr/>
          <a:lstStyle/>
          <a:p>
            <a:pPr algn="ctr"/>
            <a:r>
              <a:rPr lang="lv-LV" sz="4000" b="1" dirty="0" smtClean="0"/>
              <a:t>Plānotais finansējums uzņēmējdarbībai: </a:t>
            </a:r>
          </a:p>
          <a:p>
            <a:pPr marL="0" indent="0" algn="ctr">
              <a:buNone/>
            </a:pPr>
            <a:r>
              <a:rPr lang="lv-LV" sz="4000" b="1" u="sng" dirty="0" smtClean="0">
                <a:solidFill>
                  <a:srgbClr val="C00000"/>
                </a:solidFill>
              </a:rPr>
              <a:t>aptuveni 705 504 </a:t>
            </a:r>
            <a:r>
              <a:rPr lang="lv-LV" sz="4000" b="1" u="sng" dirty="0" err="1" smtClean="0">
                <a:solidFill>
                  <a:srgbClr val="C00000"/>
                </a:solidFill>
              </a:rPr>
              <a:t>eur</a:t>
            </a:r>
            <a:endParaRPr lang="lv-LV" sz="4000" b="1" u="sng" dirty="0" smtClean="0">
              <a:solidFill>
                <a:srgbClr val="C00000"/>
              </a:solidFill>
            </a:endParaRPr>
          </a:p>
          <a:p>
            <a:pPr marL="0" indent="0">
              <a:buNone/>
            </a:pPr>
            <a:endParaRPr lang="lv-LV" dirty="0"/>
          </a:p>
        </p:txBody>
      </p:sp>
      <p:sp>
        <p:nvSpPr>
          <p:cNvPr id="4" name="Datuma vietturis 3"/>
          <p:cNvSpPr>
            <a:spLocks noGrp="1"/>
          </p:cNvSpPr>
          <p:nvPr>
            <p:ph type="dt" sz="half" idx="10"/>
          </p:nvPr>
        </p:nvSpPr>
        <p:spPr/>
        <p:txBody>
          <a:bodyPr/>
          <a:lstStyle/>
          <a:p>
            <a:endParaRPr lang="lv-LV" dirty="0"/>
          </a:p>
        </p:txBody>
      </p:sp>
      <p:sp>
        <p:nvSpPr>
          <p:cNvPr id="5" name="Kājenes vietturis 4"/>
          <p:cNvSpPr>
            <a:spLocks noGrp="1"/>
          </p:cNvSpPr>
          <p:nvPr>
            <p:ph type="ftr" sz="quarter" idx="11"/>
          </p:nvPr>
        </p:nvSpPr>
        <p:spPr/>
        <p:txBody>
          <a:bodyPr/>
          <a:lstStyle/>
          <a:p>
            <a:r>
              <a:rPr lang="lv-LV" dirty="0" err="1" smtClean="0"/>
              <a:t>Footer</a:t>
            </a:r>
            <a:r>
              <a:rPr lang="lv-LV" dirty="0" smtClean="0"/>
              <a:t> </a:t>
            </a:r>
            <a:r>
              <a:rPr lang="lv-LV" dirty="0" err="1" smtClean="0"/>
              <a:t>text</a:t>
            </a:r>
            <a:r>
              <a:rPr lang="lv-LV" dirty="0" smtClean="0"/>
              <a:t> </a:t>
            </a:r>
            <a:r>
              <a:rPr lang="lv-LV" dirty="0" err="1" smtClean="0"/>
              <a:t>here</a:t>
            </a:r>
            <a:endParaRPr lang="lv-LV" dirty="0"/>
          </a:p>
        </p:txBody>
      </p:sp>
      <p:sp>
        <p:nvSpPr>
          <p:cNvPr id="6" name="Slaida numura vietturis 5"/>
          <p:cNvSpPr>
            <a:spLocks noGrp="1"/>
          </p:cNvSpPr>
          <p:nvPr>
            <p:ph type="sldNum" sz="quarter" idx="12"/>
          </p:nvPr>
        </p:nvSpPr>
        <p:spPr/>
        <p:txBody>
          <a:bodyPr/>
          <a:lstStyle/>
          <a:p>
            <a:fld id="{9CD8D479-8942-46E8-A226-A4E01F7A105C}" type="slidenum">
              <a:rPr lang="lv-LV" smtClean="0"/>
              <a:t>11</a:t>
            </a:fld>
            <a:endParaRPr lang="lv-LV"/>
          </a:p>
        </p:txBody>
      </p:sp>
    </p:spTree>
    <p:extLst>
      <p:ext uri="{BB962C8B-B14F-4D97-AF65-F5344CB8AC3E}">
        <p14:creationId xmlns:p14="http://schemas.microsoft.com/office/powerpoint/2010/main" val="224222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10026" y="276087"/>
            <a:ext cx="9371949" cy="596749"/>
          </a:xfrm>
        </p:spPr>
        <p:txBody>
          <a:bodyPr>
            <a:normAutofit fontScale="90000"/>
          </a:bodyPr>
          <a:lstStyle/>
          <a:p>
            <a:r>
              <a:rPr lang="lv-LV" b="1" u="sng" dirty="0" smtClean="0"/>
              <a:t>Atbalsta pretendenti: </a:t>
            </a:r>
            <a:endParaRPr lang="lv-LV" b="1" u="sng" dirty="0"/>
          </a:p>
        </p:txBody>
      </p:sp>
      <p:sp>
        <p:nvSpPr>
          <p:cNvPr id="3" name="Satura vietturis 2"/>
          <p:cNvSpPr>
            <a:spLocks noGrp="1"/>
          </p:cNvSpPr>
          <p:nvPr>
            <p:ph idx="1"/>
          </p:nvPr>
        </p:nvSpPr>
        <p:spPr>
          <a:xfrm>
            <a:off x="259772" y="872836"/>
            <a:ext cx="11585863" cy="5673437"/>
          </a:xfrm>
        </p:spPr>
        <p:txBody>
          <a:bodyPr>
            <a:normAutofit lnSpcReduction="10000"/>
          </a:bodyPr>
          <a:lstStyle/>
          <a:p>
            <a:r>
              <a:rPr lang="lv-LV" b="1" dirty="0" smtClean="0"/>
              <a:t>juridiska </a:t>
            </a:r>
            <a:r>
              <a:rPr lang="lv-LV" b="1" dirty="0"/>
              <a:t>persona </a:t>
            </a:r>
            <a:r>
              <a:rPr lang="lv-LV" dirty="0"/>
              <a:t>(tostarp biedrība un nodibinājums) </a:t>
            </a:r>
            <a:r>
              <a:rPr lang="lv-LV" b="1" dirty="0"/>
              <a:t>vai fiziska persona</a:t>
            </a:r>
            <a:r>
              <a:rPr lang="lv-LV" dirty="0"/>
              <a:t>, kas ir Pārtikas un veterinārajā dienestā reģistrēts vai atzīts pārtikas aprites uzņēmums, kurš nodarbojas ar lauksaimniecības produktu (izņemot zivsaimniecības produktus) pārstrādi un kura apgrozījums ir ne vairāk kā 70 000 </a:t>
            </a:r>
            <a:r>
              <a:rPr lang="lv-LV" i="1" dirty="0" err="1"/>
              <a:t>euro</a:t>
            </a:r>
            <a:r>
              <a:rPr lang="lv-LV" dirty="0"/>
              <a:t> noslēgtajā gadā pirms projekta iesniegšanas;</a:t>
            </a:r>
          </a:p>
          <a:p>
            <a:r>
              <a:rPr lang="lv-LV" b="1" dirty="0" smtClean="0"/>
              <a:t>juridiska </a:t>
            </a:r>
            <a:r>
              <a:rPr lang="lv-LV" b="1" dirty="0"/>
              <a:t>persona </a:t>
            </a:r>
            <a:r>
              <a:rPr lang="lv-LV" dirty="0"/>
              <a:t>(tostarp biedrība un nodibinājums) </a:t>
            </a:r>
            <a:r>
              <a:rPr lang="lv-LV" b="1" dirty="0"/>
              <a:t>vai fiziska persona</a:t>
            </a:r>
            <a:r>
              <a:rPr lang="lv-LV" dirty="0"/>
              <a:t>, kuras saistīto uzņēmumu apgrozījums ir ne vairāk kā 70 000 </a:t>
            </a:r>
            <a:r>
              <a:rPr lang="lv-LV" i="1" dirty="0" err="1"/>
              <a:t>euro</a:t>
            </a:r>
            <a:r>
              <a:rPr lang="lv-LV" dirty="0"/>
              <a:t> noslēgtajā gadā pirms projekta iesniegšanas, ja tā plāno nodarboties ar lauksaimniecības produktu pārstrādi, izņemot zivsaimniecības produktu pārstrādi;</a:t>
            </a:r>
          </a:p>
          <a:p>
            <a:r>
              <a:rPr lang="lv-LV" b="1" dirty="0" smtClean="0"/>
              <a:t>Kopprojekta gadījumā </a:t>
            </a:r>
            <a:r>
              <a:rPr lang="lv-LV" dirty="0"/>
              <a:t>– biedrība vai </a:t>
            </a:r>
            <a:r>
              <a:rPr lang="lv-LV" dirty="0" smtClean="0"/>
              <a:t>nodibinājums (3 gadus) , </a:t>
            </a:r>
            <a:r>
              <a:rPr lang="lv-LV" dirty="0"/>
              <a:t>ja tā apgrozījums ir ne vairāk kā 70 000 </a:t>
            </a:r>
            <a:r>
              <a:rPr lang="lv-LV" i="1" dirty="0" err="1"/>
              <a:t>euro</a:t>
            </a:r>
            <a:r>
              <a:rPr lang="lv-LV" dirty="0"/>
              <a:t> noslēgtajā gadā pirms projekta iesniegšanas. Ja biedrība vai nodibinājums nodarbojas ar lauksaimniecības produktu (izņemot zivsaimniecības produktus) pārstrādi, tas ir Pārtikas un veterinārajā dienestā reģistrēts vai atzīts pārtikas aprites uzņēmums;</a:t>
            </a:r>
          </a:p>
          <a:p>
            <a:r>
              <a:rPr lang="lv-LV" dirty="0" smtClean="0"/>
              <a:t>lauksaimniecības </a:t>
            </a:r>
            <a:r>
              <a:rPr lang="lv-LV" dirty="0"/>
              <a:t>pakalpojumu kooperatīvā sabiedrība. Ja lauksaimniecības pakalpojumu kooperatīvā sabiedrība nodarbojas ar lauksaimniecības produktu (izņemot zivsaimniecības produktus) pārstrādi, tā ir Pārtikas un veterinārajā dienestā reģistrēts vai atzīts pārtikas aprites uzņēmums;</a:t>
            </a:r>
          </a:p>
          <a:p>
            <a:r>
              <a:rPr lang="lv-LV" b="1" dirty="0" smtClean="0"/>
              <a:t>Kopprojekta gadījumā </a:t>
            </a:r>
            <a:r>
              <a:rPr lang="lv-LV" dirty="0"/>
              <a:t>– vietējā </a:t>
            </a:r>
            <a:r>
              <a:rPr lang="lv-LV" dirty="0" smtClean="0"/>
              <a:t>pašvaldība. </a:t>
            </a:r>
            <a:endParaRPr lang="lv-LV" dirty="0"/>
          </a:p>
          <a:p>
            <a:pPr marL="0" indent="0">
              <a:buNone/>
            </a:pPr>
            <a:endParaRPr lang="lv-LV" dirty="0"/>
          </a:p>
        </p:txBody>
      </p:sp>
      <p:sp>
        <p:nvSpPr>
          <p:cNvPr id="4" name="Datuma vietturis 3"/>
          <p:cNvSpPr>
            <a:spLocks noGrp="1"/>
          </p:cNvSpPr>
          <p:nvPr>
            <p:ph type="dt" sz="half" idx="10"/>
          </p:nvPr>
        </p:nvSpPr>
        <p:spPr/>
        <p:txBody>
          <a:bodyPr/>
          <a:lstStyle/>
          <a:p>
            <a:endParaRPr lang="lv-LV" dirty="0"/>
          </a:p>
        </p:txBody>
      </p:sp>
      <p:sp>
        <p:nvSpPr>
          <p:cNvPr id="5" name="Kājenes vietturis 4"/>
          <p:cNvSpPr>
            <a:spLocks noGrp="1"/>
          </p:cNvSpPr>
          <p:nvPr>
            <p:ph type="ftr" sz="quarter" idx="11"/>
          </p:nvPr>
        </p:nvSpPr>
        <p:spPr/>
        <p:txBody>
          <a:bodyPr/>
          <a:lstStyle/>
          <a:p>
            <a:endParaRPr lang="lv-LV" dirty="0"/>
          </a:p>
        </p:txBody>
      </p:sp>
      <p:sp>
        <p:nvSpPr>
          <p:cNvPr id="6" name="Slaida numura vietturis 5"/>
          <p:cNvSpPr>
            <a:spLocks noGrp="1"/>
          </p:cNvSpPr>
          <p:nvPr>
            <p:ph type="sldNum" sz="quarter" idx="12"/>
          </p:nvPr>
        </p:nvSpPr>
        <p:spPr/>
        <p:txBody>
          <a:bodyPr/>
          <a:lstStyle/>
          <a:p>
            <a:fld id="{9CD8D479-8942-46E8-A226-A4E01F7A105C}" type="slidenum">
              <a:rPr lang="lv-LV" smtClean="0"/>
              <a:t>12</a:t>
            </a:fld>
            <a:endParaRPr lang="lv-LV"/>
          </a:p>
        </p:txBody>
      </p:sp>
    </p:spTree>
    <p:extLst>
      <p:ext uri="{BB962C8B-B14F-4D97-AF65-F5344CB8AC3E}">
        <p14:creationId xmlns:p14="http://schemas.microsoft.com/office/powerpoint/2010/main" val="337075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01336" y="276087"/>
            <a:ext cx="11565082" cy="1552714"/>
          </a:xfrm>
        </p:spPr>
        <p:txBody>
          <a:bodyPr>
            <a:normAutofit fontScale="90000"/>
          </a:bodyPr>
          <a:lstStyle/>
          <a:p>
            <a:r>
              <a:rPr lang="lv-LV" b="1" dirty="0"/>
              <a:t>K</a:t>
            </a:r>
            <a:r>
              <a:rPr lang="lv-LV" b="1" dirty="0" smtClean="0"/>
              <a:t>opprojekts </a:t>
            </a:r>
            <a:r>
              <a:rPr lang="lv-LV" b="1" dirty="0"/>
              <a:t>– projekts, kuru īsteno aktivitātē "Vietējās ekonomikas stiprināšanas iniciatīvas", </a:t>
            </a:r>
            <a:r>
              <a:rPr lang="lv-LV" b="1" dirty="0" smtClean="0"/>
              <a:t>un </a:t>
            </a:r>
            <a:r>
              <a:rPr lang="lv-LV" b="1" dirty="0"/>
              <a:t>kurā plānoto investīciju izmanto kopīgi, ja kopprojektu iesniedz:</a:t>
            </a:r>
          </a:p>
        </p:txBody>
      </p:sp>
      <p:sp>
        <p:nvSpPr>
          <p:cNvPr id="3" name="Satura vietturis 2"/>
          <p:cNvSpPr>
            <a:spLocks noGrp="1"/>
          </p:cNvSpPr>
          <p:nvPr>
            <p:ph idx="1"/>
          </p:nvPr>
        </p:nvSpPr>
        <p:spPr>
          <a:xfrm>
            <a:off x="301336" y="1963882"/>
            <a:ext cx="11461173" cy="4395354"/>
          </a:xfrm>
        </p:spPr>
        <p:txBody>
          <a:bodyPr/>
          <a:lstStyle/>
          <a:p>
            <a:r>
              <a:rPr lang="lv-LV" b="1" dirty="0" smtClean="0"/>
              <a:t>biedrība </a:t>
            </a:r>
            <a:r>
              <a:rPr lang="lv-LV" b="1" dirty="0"/>
              <a:t>vai nodibinājums</a:t>
            </a:r>
            <a:r>
              <a:rPr lang="lv-LV" dirty="0"/>
              <a:t>, kas ir </a:t>
            </a:r>
            <a:r>
              <a:rPr lang="lv-LV" b="1" dirty="0"/>
              <a:t>darbojies vismaz trīs gadus </a:t>
            </a:r>
            <a:r>
              <a:rPr lang="lv-LV" dirty="0"/>
              <a:t>pirms projekta iesniegšanas un vismaz trīs tā biedri (ja projektu iesniedz biedrība) vai dibinātāji (ja projektu iesniedz nodibinājums) ir komersanti vai zemnieku saimniecības;</a:t>
            </a:r>
          </a:p>
          <a:p>
            <a:r>
              <a:rPr lang="lv-LV" dirty="0" smtClean="0"/>
              <a:t>lauksaimniecības </a:t>
            </a:r>
            <a:r>
              <a:rPr lang="lv-LV" dirty="0"/>
              <a:t>pakalpojumu kooperatīvā sabiedrība vai mežsaimniecības pakalpojumu kooperatīvā sabiedrība;</a:t>
            </a:r>
          </a:p>
          <a:p>
            <a:r>
              <a:rPr lang="lv-LV" b="1" dirty="0" smtClean="0"/>
              <a:t>Juridiska vai fiziska </a:t>
            </a:r>
            <a:r>
              <a:rPr lang="lv-LV" dirty="0" smtClean="0"/>
              <a:t>persona (izņemot </a:t>
            </a:r>
            <a:r>
              <a:rPr lang="lv-LV" dirty="0"/>
              <a:t>biedrību vai nodibinājumu) kopīgas darbības īstenošanai, ja starp kopprojekta dalībniekiem ir noslēgts līgums. </a:t>
            </a:r>
            <a:endParaRPr lang="lv-LV" dirty="0" smtClean="0"/>
          </a:p>
          <a:p>
            <a:r>
              <a:rPr lang="lv-LV" b="1" dirty="0" smtClean="0"/>
              <a:t>vietējā </a:t>
            </a:r>
            <a:r>
              <a:rPr lang="lv-LV" b="1" dirty="0"/>
              <a:t>pašvaldība </a:t>
            </a:r>
            <a:r>
              <a:rPr lang="lv-LV" dirty="0"/>
              <a:t>tās īpašumā vai valdījumā esošai infrastruktūras izveidei juridiskām personām (tostarp biedrībai, nodibinājumam), kas veic saimniecisku darbību, ja starp kopprojekta </a:t>
            </a:r>
            <a:r>
              <a:rPr lang="lv-LV" dirty="0" smtClean="0"/>
              <a:t>dalībniekiem </a:t>
            </a:r>
            <a:r>
              <a:rPr lang="lv-LV" dirty="0"/>
              <a:t>ir noslēgts </a:t>
            </a:r>
            <a:r>
              <a:rPr lang="lv-LV" dirty="0" smtClean="0"/>
              <a:t>līgums. </a:t>
            </a:r>
          </a:p>
          <a:p>
            <a:r>
              <a:rPr lang="lv-LV" b="1" dirty="0"/>
              <a:t>Kopprojektā nav vairāk par trim dalībniekiem, un starp dalībniekiem nav laulāto attiecības vai pirmās pakāpes </a:t>
            </a:r>
            <a:r>
              <a:rPr lang="lv-LV" b="1" dirty="0" smtClean="0"/>
              <a:t>radniecība</a:t>
            </a:r>
            <a:r>
              <a:rPr lang="lv-LV" dirty="0" smtClean="0"/>
              <a:t>.</a:t>
            </a:r>
            <a:endParaRPr lang="lv-LV" dirty="0"/>
          </a:p>
          <a:p>
            <a:endParaRPr lang="lv-LV" dirty="0"/>
          </a:p>
        </p:txBody>
      </p:sp>
      <p:sp>
        <p:nvSpPr>
          <p:cNvPr id="4" name="Datuma vietturis 3"/>
          <p:cNvSpPr>
            <a:spLocks noGrp="1"/>
          </p:cNvSpPr>
          <p:nvPr>
            <p:ph type="dt" sz="half" idx="10"/>
          </p:nvPr>
        </p:nvSpPr>
        <p:spPr/>
        <p:txBody>
          <a:bodyPr/>
          <a:lstStyle/>
          <a:p>
            <a:endParaRPr lang="lv-LV" dirty="0"/>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13</a:t>
            </a:fld>
            <a:endParaRPr lang="lv-LV"/>
          </a:p>
        </p:txBody>
      </p:sp>
    </p:spTree>
    <p:extLst>
      <p:ext uri="{BB962C8B-B14F-4D97-AF65-F5344CB8AC3E}">
        <p14:creationId xmlns:p14="http://schemas.microsoft.com/office/powerpoint/2010/main" val="61406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187036" y="249382"/>
            <a:ext cx="11752119" cy="6463145"/>
          </a:xfrm>
        </p:spPr>
        <p:txBody>
          <a:bodyPr>
            <a:normAutofit/>
          </a:bodyPr>
          <a:lstStyle/>
          <a:p>
            <a:pPr marL="0" indent="0">
              <a:buNone/>
            </a:pPr>
            <a:r>
              <a:rPr lang="lv-LV" b="1" u="sng" dirty="0">
                <a:solidFill>
                  <a:srgbClr val="008000"/>
                </a:solidFill>
              </a:rPr>
              <a:t>Publisko finansējumu šo noteikumu </a:t>
            </a:r>
            <a:r>
              <a:rPr lang="lv-LV" b="1" u="sng" dirty="0" smtClean="0">
                <a:solidFill>
                  <a:srgbClr val="008000"/>
                </a:solidFill>
              </a:rPr>
              <a:t>var </a:t>
            </a:r>
            <a:r>
              <a:rPr lang="lv-LV" b="1" u="sng" dirty="0">
                <a:solidFill>
                  <a:srgbClr val="008000"/>
                </a:solidFill>
              </a:rPr>
              <a:t>saņemt, ja:</a:t>
            </a:r>
          </a:p>
          <a:p>
            <a:r>
              <a:rPr lang="lv-LV" b="1" dirty="0" smtClean="0">
                <a:solidFill>
                  <a:srgbClr val="FF0000"/>
                </a:solidFill>
              </a:rPr>
              <a:t>!!! projekts </a:t>
            </a:r>
            <a:r>
              <a:rPr lang="lv-LV" b="1" dirty="0">
                <a:solidFill>
                  <a:srgbClr val="FF0000"/>
                </a:solidFill>
              </a:rPr>
              <a:t>atbilst vietējās attīstības stratēģijai;</a:t>
            </a:r>
          </a:p>
          <a:p>
            <a:r>
              <a:rPr lang="lv-LV" dirty="0" smtClean="0"/>
              <a:t>projektu </a:t>
            </a:r>
            <a:r>
              <a:rPr lang="lv-LV" dirty="0"/>
              <a:t>īsteno vietējās attīstības stratēģijas īstenošanas teritorijā, izņemot gadījumu, ja projektā ir paredzētas šādas darbības:</a:t>
            </a:r>
          </a:p>
          <a:p>
            <a:r>
              <a:rPr lang="lv-LV" i="1" dirty="0" smtClean="0"/>
              <a:t>dalība </a:t>
            </a:r>
            <a:r>
              <a:rPr lang="lv-LV" i="1" dirty="0"/>
              <a:t>mācībās darbinieku produktivitātes kāpināšanai;</a:t>
            </a:r>
          </a:p>
          <a:p>
            <a:r>
              <a:rPr lang="lv-LV" i="1" dirty="0" smtClean="0"/>
              <a:t>ar </a:t>
            </a:r>
            <a:r>
              <a:rPr lang="lv-LV" i="1" dirty="0"/>
              <a:t>sabiedriskām attiecībām saistītas darbības;</a:t>
            </a:r>
          </a:p>
          <a:p>
            <a:r>
              <a:rPr lang="lv-LV" i="1" dirty="0" smtClean="0"/>
              <a:t>interneta </a:t>
            </a:r>
            <a:r>
              <a:rPr lang="lv-LV" i="1" dirty="0"/>
              <a:t>veikala vai tīmekļvietnes izveide</a:t>
            </a:r>
            <a:r>
              <a:rPr lang="lv-LV" dirty="0"/>
              <a:t>;</a:t>
            </a:r>
          </a:p>
          <a:p>
            <a:r>
              <a:rPr lang="lv-LV" i="1" dirty="0" smtClean="0"/>
              <a:t> </a:t>
            </a:r>
            <a:r>
              <a:rPr lang="lv-LV" i="1" dirty="0"/>
              <a:t>paredzēts iegādāties vai aprīkot ar stacionārām iekārtām </a:t>
            </a:r>
            <a:r>
              <a:rPr lang="lv-LV" i="1" dirty="0" smtClean="0"/>
              <a:t>minēto </a:t>
            </a:r>
            <a:r>
              <a:rPr lang="lv-LV" i="1" dirty="0"/>
              <a:t>mobilo tehniku vai </a:t>
            </a:r>
            <a:r>
              <a:rPr lang="lv-LV" i="1" dirty="0" smtClean="0"/>
              <a:t>piekabi. Projektā </a:t>
            </a:r>
            <a:r>
              <a:rPr lang="lv-LV" i="1" dirty="0"/>
              <a:t>iegādāto vai aprīkoto atbalsta pretendenta īpašumā esošo </a:t>
            </a:r>
            <a:r>
              <a:rPr lang="lv-LV" i="1" dirty="0" smtClean="0"/>
              <a:t>mobilo </a:t>
            </a:r>
            <a:r>
              <a:rPr lang="lv-LV" i="1" dirty="0"/>
              <a:t>tehniku un piekabes </a:t>
            </a:r>
            <a:r>
              <a:rPr lang="lv-LV" i="1" dirty="0" smtClean="0"/>
              <a:t> </a:t>
            </a:r>
            <a:r>
              <a:rPr lang="lv-LV" i="1" dirty="0"/>
              <a:t>var izmantot arī ārpus vietējās attīstības stratēģijas īstenošanas </a:t>
            </a:r>
            <a:r>
              <a:rPr lang="lv-LV" i="1" dirty="0" smtClean="0"/>
              <a:t>teritorijas.</a:t>
            </a:r>
            <a:endParaRPr lang="lv-LV" i="1" dirty="0"/>
          </a:p>
          <a:p>
            <a:r>
              <a:rPr lang="lv-LV" b="1" dirty="0" smtClean="0">
                <a:solidFill>
                  <a:srgbClr val="FF0000"/>
                </a:solidFill>
              </a:rPr>
              <a:t>atbalsta </a:t>
            </a:r>
            <a:r>
              <a:rPr lang="lv-LV" b="1" dirty="0">
                <a:solidFill>
                  <a:srgbClr val="FF0000"/>
                </a:solidFill>
              </a:rPr>
              <a:t>pretendents, īstenojot projektu aktivitātē "Vietējās ekonomikas stiprināšanas iniciatīvas", sasniedz projekta mērķi</a:t>
            </a:r>
            <a:r>
              <a:rPr lang="lv-LV" dirty="0" smtClean="0"/>
              <a:t>,</a:t>
            </a:r>
            <a:endParaRPr lang="lv-LV" dirty="0"/>
          </a:p>
          <a:p>
            <a:r>
              <a:rPr lang="lv-LV" dirty="0" smtClean="0"/>
              <a:t>projektā </a:t>
            </a:r>
            <a:r>
              <a:rPr lang="lv-LV" dirty="0"/>
              <a:t>paredzēta dalība mācībās darbinieku produktivitātes kāpināšanai, ar sabiedriskām attiecībām saistītas darbības, interneta veikala izveide vai </a:t>
            </a:r>
            <a:r>
              <a:rPr lang="lv-LV" dirty="0" smtClean="0"/>
              <a:t>minētās </a:t>
            </a:r>
            <a:r>
              <a:rPr lang="lv-LV" dirty="0"/>
              <a:t>mobilās tehnikas iegāde, </a:t>
            </a:r>
            <a:r>
              <a:rPr lang="lv-LV" u="sng" dirty="0"/>
              <a:t>atbalsta pretendenta juridiskā adrese vai struktūrvienības darbības vieta</a:t>
            </a:r>
            <a:r>
              <a:rPr lang="lv-LV" dirty="0"/>
              <a:t>, vai </a:t>
            </a:r>
            <a:r>
              <a:rPr lang="lv-LV" u="sng" dirty="0"/>
              <a:t>deklarētā dzīvesvieta </a:t>
            </a:r>
            <a:r>
              <a:rPr lang="lv-LV" dirty="0"/>
              <a:t>(fiziskai personai, kas veic vai plāno uzsākt saimniecisku darbību kā </a:t>
            </a:r>
            <a:r>
              <a:rPr lang="lv-LV" dirty="0" err="1"/>
              <a:t>pašnodarbināta</a:t>
            </a:r>
            <a:r>
              <a:rPr lang="lv-LV" dirty="0"/>
              <a:t> persona) atrodas vietējās rīcības grupas darbības teritorijā.</a:t>
            </a:r>
          </a:p>
        </p:txBody>
      </p:sp>
      <p:sp>
        <p:nvSpPr>
          <p:cNvPr id="4" name="Datuma vietturis 3"/>
          <p:cNvSpPr>
            <a:spLocks noGrp="1"/>
          </p:cNvSpPr>
          <p:nvPr>
            <p:ph type="dt" sz="half" idx="10"/>
          </p:nvPr>
        </p:nvSpPr>
        <p:spPr/>
        <p:txBody>
          <a:bodyPr/>
          <a:lstStyle/>
          <a:p>
            <a:r>
              <a:rPr lang="lv-LV" smtClean="0"/>
              <a:t>July 22, 2012</a:t>
            </a:r>
            <a:endParaRPr lang="lv-LV"/>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14</a:t>
            </a:fld>
            <a:endParaRPr lang="lv-LV"/>
          </a:p>
        </p:txBody>
      </p:sp>
    </p:spTree>
    <p:extLst>
      <p:ext uri="{BB962C8B-B14F-4D97-AF65-F5344CB8AC3E}">
        <p14:creationId xmlns:p14="http://schemas.microsoft.com/office/powerpoint/2010/main" val="2343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59774" y="276087"/>
            <a:ext cx="10522202" cy="669486"/>
          </a:xfrm>
        </p:spPr>
        <p:txBody>
          <a:bodyPr>
            <a:normAutofit/>
          </a:bodyPr>
          <a:lstStyle/>
          <a:p>
            <a:r>
              <a:rPr lang="lv-LV" b="1" dirty="0"/>
              <a:t>A</a:t>
            </a:r>
            <a:r>
              <a:rPr lang="lv-LV" b="1" dirty="0" smtClean="0"/>
              <a:t>tbalsta </a:t>
            </a:r>
            <a:r>
              <a:rPr lang="lv-LV" b="1" dirty="0"/>
              <a:t>pretendents </a:t>
            </a:r>
            <a:r>
              <a:rPr lang="lv-LV" b="1" dirty="0" smtClean="0"/>
              <a:t>ievēro </a:t>
            </a:r>
            <a:r>
              <a:rPr lang="lv-LV" b="1" dirty="0"/>
              <a:t>šādas prasības:</a:t>
            </a:r>
          </a:p>
        </p:txBody>
      </p:sp>
      <p:sp>
        <p:nvSpPr>
          <p:cNvPr id="3" name="Satura vietturis 2"/>
          <p:cNvSpPr>
            <a:spLocks noGrp="1"/>
          </p:cNvSpPr>
          <p:nvPr>
            <p:ph idx="1"/>
          </p:nvPr>
        </p:nvSpPr>
        <p:spPr>
          <a:xfrm>
            <a:off x="259774" y="1070264"/>
            <a:ext cx="11502735" cy="5278581"/>
          </a:xfrm>
        </p:spPr>
        <p:txBody>
          <a:bodyPr>
            <a:normAutofit/>
          </a:bodyPr>
          <a:lstStyle/>
          <a:p>
            <a:r>
              <a:rPr lang="lv-LV" dirty="0" smtClean="0"/>
              <a:t>neaizvieto </a:t>
            </a:r>
            <a:r>
              <a:rPr lang="lv-LV" dirty="0"/>
              <a:t>esošos pamatlīdzekļus;</a:t>
            </a:r>
          </a:p>
          <a:p>
            <a:r>
              <a:rPr lang="lv-LV" dirty="0" smtClean="0"/>
              <a:t>projekta </a:t>
            </a:r>
            <a:r>
              <a:rPr lang="lv-LV" dirty="0"/>
              <a:t>iesniegumā atbalsta pretendents (izņemot vietējo </a:t>
            </a:r>
            <a:r>
              <a:rPr lang="lv-LV" dirty="0" smtClean="0"/>
              <a:t>pašvaldību), arī </a:t>
            </a:r>
            <a:r>
              <a:rPr lang="lv-LV" dirty="0"/>
              <a:t>kopprojekta dalībnieki apliecina savu ekonomisko dzīvotspēju. Ekonomiskās dzīvotspējas rādītājs ir pozitīva naudas plūsma projekta iesnieguma iesniegšanas gadā, visos projekta īstenošanas gados un gadā pēc projekta </a:t>
            </a:r>
            <a:r>
              <a:rPr lang="lv-LV" dirty="0" smtClean="0"/>
              <a:t>īstenošanas; </a:t>
            </a:r>
          </a:p>
          <a:p>
            <a:r>
              <a:rPr lang="lv-LV" u="sng" dirty="0" smtClean="0"/>
              <a:t>pēc </a:t>
            </a:r>
            <a:r>
              <a:rPr lang="lv-LV" u="sng" dirty="0"/>
              <a:t>projekta īstenošanas </a:t>
            </a:r>
            <a:r>
              <a:rPr lang="lv-LV" u="sng" dirty="0" smtClean="0"/>
              <a:t>atbalsta </a:t>
            </a:r>
            <a:r>
              <a:rPr lang="lv-LV" u="sng" dirty="0"/>
              <a:t>pretendenti </a:t>
            </a:r>
            <a:r>
              <a:rPr lang="lv-LV" u="sng" dirty="0" smtClean="0"/>
              <a:t>(darbojošies) </a:t>
            </a:r>
            <a:r>
              <a:rPr lang="lv-LV" dirty="0" smtClean="0"/>
              <a:t>(izņemot </a:t>
            </a:r>
            <a:r>
              <a:rPr lang="lv-LV" dirty="0"/>
              <a:t>lauksaimniecības pakalpojumu kooperatīvās sabiedrības, mežsaimniecības pakalpojumu kooperatīvās sabiedrības un vietējās pašvaldības) sasniedz vismaz vienu no šādiem saimnieciskās darbības rādītājiem:</a:t>
            </a:r>
          </a:p>
          <a:p>
            <a:r>
              <a:rPr lang="lv-LV" i="1" dirty="0" smtClean="0"/>
              <a:t>rada </a:t>
            </a:r>
            <a:r>
              <a:rPr lang="lv-LV" i="1" dirty="0"/>
              <a:t>vismaz vienu jaunu darba vietu un saglabā esošās darba vietas;</a:t>
            </a:r>
          </a:p>
          <a:p>
            <a:r>
              <a:rPr lang="lv-LV" i="1" dirty="0" smtClean="0"/>
              <a:t>salīdzinājumā </a:t>
            </a:r>
            <a:r>
              <a:rPr lang="lv-LV" i="1" dirty="0"/>
              <a:t>ar pēdējo noslēgto gadu pirms projekta iesniegšanas vismaz par 10 procentiem palielina neto apgrozījumu (vai palielina to vismaz par 30 procentiem no projekta attiecināmo izmaksu summas) nozarē, kurā īsteno projektu, vai par 10 procentiem palielina fizisko ražošanas apjomu;</a:t>
            </a:r>
          </a:p>
        </p:txBody>
      </p:sp>
      <p:sp>
        <p:nvSpPr>
          <p:cNvPr id="4" name="Datuma vietturis 3"/>
          <p:cNvSpPr>
            <a:spLocks noGrp="1"/>
          </p:cNvSpPr>
          <p:nvPr>
            <p:ph type="dt" sz="half" idx="10"/>
          </p:nvPr>
        </p:nvSpPr>
        <p:spPr/>
        <p:txBody>
          <a:bodyPr/>
          <a:lstStyle/>
          <a:p>
            <a:r>
              <a:rPr lang="lv-LV" smtClean="0"/>
              <a:t>July 22, 2012</a:t>
            </a:r>
            <a:endParaRPr lang="lv-LV"/>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15</a:t>
            </a:fld>
            <a:endParaRPr lang="lv-LV"/>
          </a:p>
        </p:txBody>
      </p:sp>
    </p:spTree>
    <p:extLst>
      <p:ext uri="{BB962C8B-B14F-4D97-AF65-F5344CB8AC3E}">
        <p14:creationId xmlns:p14="http://schemas.microsoft.com/office/powerpoint/2010/main" val="328193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218209" y="280555"/>
            <a:ext cx="11471564" cy="6213763"/>
          </a:xfrm>
        </p:spPr>
        <p:txBody>
          <a:bodyPr>
            <a:normAutofit lnSpcReduction="10000"/>
          </a:bodyPr>
          <a:lstStyle/>
          <a:p>
            <a:r>
              <a:rPr lang="lv-LV" dirty="0"/>
              <a:t>pēc projekta īstenošanas </a:t>
            </a:r>
            <a:r>
              <a:rPr lang="lv-LV" dirty="0" smtClean="0"/>
              <a:t>atbalsta pretendenti (jaunie)  </a:t>
            </a:r>
            <a:r>
              <a:rPr lang="lv-LV" dirty="0"/>
              <a:t>(izņemot lauksaimniecības pakalpojumu kooperatīvo sabiedrību, mežsaimniecības pakalpojumu kooperatīvo sabiedrību un vietējās pašvaldības) </a:t>
            </a:r>
            <a:r>
              <a:rPr lang="lv-LV" i="1" dirty="0"/>
              <a:t>sasniedz vismaz vienu no šādiem saimnieciskās darbības rādītājiem:</a:t>
            </a:r>
          </a:p>
          <a:p>
            <a:r>
              <a:rPr lang="lv-LV" i="1" dirty="0" smtClean="0"/>
              <a:t>rada </a:t>
            </a:r>
            <a:r>
              <a:rPr lang="lv-LV" i="1" dirty="0"/>
              <a:t>jaunu darba vietu;</a:t>
            </a:r>
          </a:p>
          <a:p>
            <a:r>
              <a:rPr lang="lv-LV" i="1" dirty="0" smtClean="0"/>
              <a:t>nozarē</a:t>
            </a:r>
            <a:r>
              <a:rPr lang="lv-LV" i="1" dirty="0"/>
              <a:t>, kurā īsteno projektu, sasniedz gada neto apgrozījumu vismaz 30 procentu apmērā no projekta attiecināmo izmaksu </a:t>
            </a:r>
            <a:r>
              <a:rPr lang="lv-LV" i="1" dirty="0" smtClean="0"/>
              <a:t>summas. </a:t>
            </a:r>
          </a:p>
          <a:p>
            <a:endParaRPr lang="lv-LV" i="1" dirty="0"/>
          </a:p>
          <a:p>
            <a:r>
              <a:rPr lang="lv-LV" dirty="0" smtClean="0"/>
              <a:t>Darbinieku apmācības projektos, atbalsta </a:t>
            </a:r>
            <a:r>
              <a:rPr lang="lv-LV" dirty="0"/>
              <a:t>pretendenti vienojas turpināt darba attiecības ar darbiniekiem vismaz 18 mēnešus pēc projekta īstenošanas (par darbiniekiem tiek maksātas valsts sociālās apdrošināšanas obligātās iemaksas).</a:t>
            </a:r>
          </a:p>
          <a:p>
            <a:r>
              <a:rPr lang="lv-LV" dirty="0" smtClean="0"/>
              <a:t>Ja </a:t>
            </a:r>
            <a:r>
              <a:rPr lang="lv-LV" dirty="0"/>
              <a:t>fiziskā persona, </a:t>
            </a:r>
            <a:r>
              <a:rPr lang="lv-LV" i="1" dirty="0"/>
              <a:t>kas uzsāk saimniecisko darbību</a:t>
            </a:r>
            <a:r>
              <a:rPr lang="lv-LV" dirty="0"/>
              <a:t>, iegūst </a:t>
            </a:r>
            <a:r>
              <a:rPr lang="lv-LV" dirty="0" err="1"/>
              <a:t>pašnodarbinātas</a:t>
            </a:r>
            <a:r>
              <a:rPr lang="lv-LV" dirty="0"/>
              <a:t> personas statusu, tā sasniedz abus </a:t>
            </a:r>
            <a:r>
              <a:rPr lang="lv-LV" dirty="0" smtClean="0"/>
              <a:t>minētos </a:t>
            </a:r>
            <a:r>
              <a:rPr lang="lv-LV" dirty="0"/>
              <a:t>saimnieciskās darbības rādītājus.</a:t>
            </a:r>
          </a:p>
          <a:p>
            <a:pPr marL="0" indent="0">
              <a:buNone/>
            </a:pPr>
            <a:endParaRPr lang="lv-LV" i="1" dirty="0" smtClean="0"/>
          </a:p>
          <a:p>
            <a:pPr marL="0" indent="0">
              <a:buNone/>
            </a:pPr>
            <a:r>
              <a:rPr lang="lv-LV" dirty="0" smtClean="0"/>
              <a:t>Kopprojekta gadījumā saimnieciskās </a:t>
            </a:r>
            <a:r>
              <a:rPr lang="lv-LV" dirty="0"/>
              <a:t>darbības rādītājus sasniedz katrs kopprojekta dalībnieks atsevišķi</a:t>
            </a:r>
            <a:r>
              <a:rPr lang="lv-LV" dirty="0" smtClean="0"/>
              <a:t>.</a:t>
            </a:r>
          </a:p>
          <a:p>
            <a:pPr marL="0" indent="0">
              <a:buNone/>
            </a:pPr>
            <a:r>
              <a:rPr lang="lv-LV" dirty="0" smtClean="0"/>
              <a:t>Minētos </a:t>
            </a:r>
            <a:r>
              <a:rPr lang="lv-LV" dirty="0"/>
              <a:t>rādītājus atbalsta pretendents sasniedz ne vēlāk kā trešajā noslēgtajā gadā pēc projekta īstenošanas, un tos nepazemina visā turpmākajā saistību periodā.</a:t>
            </a:r>
            <a:endParaRPr lang="lv-LV" i="1" dirty="0"/>
          </a:p>
        </p:txBody>
      </p:sp>
      <p:sp>
        <p:nvSpPr>
          <p:cNvPr id="4" name="Datuma vietturis 3"/>
          <p:cNvSpPr>
            <a:spLocks noGrp="1"/>
          </p:cNvSpPr>
          <p:nvPr>
            <p:ph type="dt" sz="half" idx="10"/>
          </p:nvPr>
        </p:nvSpPr>
        <p:spPr/>
        <p:txBody>
          <a:bodyPr/>
          <a:lstStyle/>
          <a:p>
            <a:endParaRPr lang="lv-LV" dirty="0"/>
          </a:p>
        </p:txBody>
      </p:sp>
      <p:sp>
        <p:nvSpPr>
          <p:cNvPr id="5" name="Kājenes vietturis 4"/>
          <p:cNvSpPr>
            <a:spLocks noGrp="1"/>
          </p:cNvSpPr>
          <p:nvPr>
            <p:ph type="ftr" sz="quarter" idx="11"/>
          </p:nvPr>
        </p:nvSpPr>
        <p:spPr/>
        <p:txBody>
          <a:bodyPr/>
          <a:lstStyle/>
          <a:p>
            <a:endParaRPr lang="lv-LV" dirty="0"/>
          </a:p>
        </p:txBody>
      </p:sp>
      <p:sp>
        <p:nvSpPr>
          <p:cNvPr id="6" name="Slaida numura vietturis 5"/>
          <p:cNvSpPr>
            <a:spLocks noGrp="1"/>
          </p:cNvSpPr>
          <p:nvPr>
            <p:ph type="sldNum" sz="quarter" idx="12"/>
          </p:nvPr>
        </p:nvSpPr>
        <p:spPr/>
        <p:txBody>
          <a:bodyPr/>
          <a:lstStyle/>
          <a:p>
            <a:fld id="{9CD8D479-8942-46E8-A226-A4E01F7A105C}" type="slidenum">
              <a:rPr lang="lv-LV" smtClean="0"/>
              <a:t>16</a:t>
            </a:fld>
            <a:endParaRPr lang="lv-LV"/>
          </a:p>
        </p:txBody>
      </p:sp>
    </p:spTree>
    <p:extLst>
      <p:ext uri="{BB962C8B-B14F-4D97-AF65-F5344CB8AC3E}">
        <p14:creationId xmlns:p14="http://schemas.microsoft.com/office/powerpoint/2010/main" val="35142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10402" y="276087"/>
            <a:ext cx="10371573" cy="596749"/>
          </a:xfrm>
        </p:spPr>
        <p:txBody>
          <a:bodyPr>
            <a:normAutofit fontScale="90000"/>
          </a:bodyPr>
          <a:lstStyle/>
          <a:p>
            <a:r>
              <a:rPr lang="lv-LV" b="1" dirty="0"/>
              <a:t>Publiskā finansējuma veids un apmērs</a:t>
            </a:r>
          </a:p>
        </p:txBody>
      </p:sp>
      <p:sp>
        <p:nvSpPr>
          <p:cNvPr id="3" name="Satura vietturis 2"/>
          <p:cNvSpPr>
            <a:spLocks noGrp="1"/>
          </p:cNvSpPr>
          <p:nvPr>
            <p:ph idx="1"/>
          </p:nvPr>
        </p:nvSpPr>
        <p:spPr>
          <a:xfrm>
            <a:off x="270164" y="945572"/>
            <a:ext cx="11565081" cy="5382491"/>
          </a:xfrm>
        </p:spPr>
        <p:txBody>
          <a:bodyPr/>
          <a:lstStyle/>
          <a:p>
            <a:pPr marL="0" indent="0">
              <a:buNone/>
            </a:pPr>
            <a:endParaRPr lang="lv-LV" dirty="0" smtClean="0"/>
          </a:p>
          <a:p>
            <a:r>
              <a:rPr lang="lv-LV" dirty="0" smtClean="0"/>
              <a:t>Atbalsta </a:t>
            </a:r>
            <a:r>
              <a:rPr lang="lv-LV" dirty="0"/>
              <a:t>intensitāte no projekta kopējās attiecināmo izmaksu summas </a:t>
            </a:r>
            <a:endParaRPr lang="lv-LV" dirty="0" smtClean="0"/>
          </a:p>
          <a:p>
            <a:r>
              <a:rPr lang="lv-LV" b="1" dirty="0" smtClean="0"/>
              <a:t>70% </a:t>
            </a:r>
            <a:endParaRPr lang="lv-LV" b="1" dirty="0"/>
          </a:p>
          <a:p>
            <a:r>
              <a:rPr lang="lv-LV" b="1" dirty="0" smtClean="0"/>
              <a:t>kopprojektam 80 %</a:t>
            </a:r>
          </a:p>
          <a:p>
            <a:endParaRPr lang="lv-LV" b="1" dirty="0"/>
          </a:p>
          <a:p>
            <a:r>
              <a:rPr lang="lv-LV" dirty="0"/>
              <a:t>Vietējās ekonomikas stiprināšanas iniciatīvas" saimnieciskās darbības veikšanai nepieciešamās infrastruktūras projektiem </a:t>
            </a:r>
            <a:endParaRPr lang="lv-LV" dirty="0" smtClean="0"/>
          </a:p>
          <a:p>
            <a:r>
              <a:rPr lang="lv-LV" b="1" dirty="0" smtClean="0"/>
              <a:t>līdz </a:t>
            </a:r>
            <a:r>
              <a:rPr lang="lv-LV" b="1" dirty="0"/>
              <a:t>100 000 </a:t>
            </a:r>
            <a:r>
              <a:rPr lang="lv-LV" b="1" dirty="0" err="1"/>
              <a:t>euro</a:t>
            </a:r>
            <a:r>
              <a:rPr lang="lv-LV" dirty="0"/>
              <a:t>, ja ieguldījumi būvniecībā infrastruktūras izveidei ir vismaz 70 </a:t>
            </a:r>
            <a:r>
              <a:rPr lang="lv-LV" dirty="0" smtClean="0"/>
              <a:t>%  </a:t>
            </a:r>
            <a:r>
              <a:rPr lang="lv-LV" dirty="0"/>
              <a:t>no projekta attiecināmo izmaksu summas;</a:t>
            </a:r>
          </a:p>
          <a:p>
            <a:r>
              <a:rPr lang="lv-LV" dirty="0" smtClean="0"/>
              <a:t>pārējiem </a:t>
            </a:r>
            <a:r>
              <a:rPr lang="lv-LV" dirty="0"/>
              <a:t>projektiem nepārsniedz </a:t>
            </a:r>
            <a:r>
              <a:rPr lang="lv-LV" b="1" dirty="0"/>
              <a:t>50 000 </a:t>
            </a:r>
            <a:r>
              <a:rPr lang="lv-LV" b="1" dirty="0" err="1"/>
              <a:t>euro</a:t>
            </a:r>
            <a:r>
              <a:rPr lang="lv-LV" b="1" dirty="0"/>
              <a:t>.</a:t>
            </a:r>
          </a:p>
        </p:txBody>
      </p:sp>
      <p:sp>
        <p:nvSpPr>
          <p:cNvPr id="4" name="Datuma vietturis 3"/>
          <p:cNvSpPr>
            <a:spLocks noGrp="1"/>
          </p:cNvSpPr>
          <p:nvPr>
            <p:ph type="dt" sz="half" idx="10"/>
          </p:nvPr>
        </p:nvSpPr>
        <p:spPr/>
        <p:txBody>
          <a:bodyPr/>
          <a:lstStyle/>
          <a:p>
            <a:endParaRPr lang="lv-LV" dirty="0"/>
          </a:p>
        </p:txBody>
      </p:sp>
      <p:sp>
        <p:nvSpPr>
          <p:cNvPr id="5" name="Kājenes vietturis 4"/>
          <p:cNvSpPr>
            <a:spLocks noGrp="1"/>
          </p:cNvSpPr>
          <p:nvPr>
            <p:ph type="ftr" sz="quarter" idx="11"/>
          </p:nvPr>
        </p:nvSpPr>
        <p:spPr/>
        <p:txBody>
          <a:bodyPr/>
          <a:lstStyle/>
          <a:p>
            <a:endParaRPr lang="lv-LV" dirty="0"/>
          </a:p>
        </p:txBody>
      </p:sp>
      <p:sp>
        <p:nvSpPr>
          <p:cNvPr id="6" name="Slaida numura vietturis 5"/>
          <p:cNvSpPr>
            <a:spLocks noGrp="1"/>
          </p:cNvSpPr>
          <p:nvPr>
            <p:ph type="sldNum" sz="quarter" idx="12"/>
          </p:nvPr>
        </p:nvSpPr>
        <p:spPr/>
        <p:txBody>
          <a:bodyPr/>
          <a:lstStyle/>
          <a:p>
            <a:fld id="{9CD8D479-8942-46E8-A226-A4E01F7A105C}" type="slidenum">
              <a:rPr lang="lv-LV" smtClean="0"/>
              <a:t>17</a:t>
            </a:fld>
            <a:endParaRPr lang="lv-LV"/>
          </a:p>
        </p:txBody>
      </p:sp>
    </p:spTree>
    <p:extLst>
      <p:ext uri="{BB962C8B-B14F-4D97-AF65-F5344CB8AC3E}">
        <p14:creationId xmlns:p14="http://schemas.microsoft.com/office/powerpoint/2010/main" val="237917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01336" y="276087"/>
            <a:ext cx="10480639" cy="513622"/>
          </a:xfrm>
        </p:spPr>
        <p:txBody>
          <a:bodyPr>
            <a:normAutofit fontScale="90000"/>
          </a:bodyPr>
          <a:lstStyle/>
          <a:p>
            <a:r>
              <a:rPr lang="lv-LV" b="1" dirty="0"/>
              <a:t>Attiecināmās un neattiecināmās izmaksas</a:t>
            </a:r>
          </a:p>
        </p:txBody>
      </p:sp>
      <p:sp>
        <p:nvSpPr>
          <p:cNvPr id="3" name="Satura vietturis 2"/>
          <p:cNvSpPr>
            <a:spLocks noGrp="1"/>
          </p:cNvSpPr>
          <p:nvPr>
            <p:ph idx="1"/>
          </p:nvPr>
        </p:nvSpPr>
        <p:spPr>
          <a:xfrm>
            <a:off x="301336" y="945573"/>
            <a:ext cx="11523519" cy="5465618"/>
          </a:xfrm>
        </p:spPr>
        <p:txBody>
          <a:bodyPr>
            <a:normAutofit lnSpcReduction="10000"/>
          </a:bodyPr>
          <a:lstStyle/>
          <a:p>
            <a:r>
              <a:rPr lang="lv-LV" b="1" dirty="0" smtClean="0"/>
              <a:t>jaunu </a:t>
            </a:r>
            <a:r>
              <a:rPr lang="lv-LV" b="1" dirty="0"/>
              <a:t>pamatlīdzekļu </a:t>
            </a:r>
            <a:r>
              <a:rPr lang="lv-LV" dirty="0"/>
              <a:t>un programmnodrošinājuma iegādes un uzstādīšanas izmaksas;</a:t>
            </a:r>
          </a:p>
          <a:p>
            <a:r>
              <a:rPr lang="lv-LV" dirty="0" smtClean="0"/>
              <a:t>jaunas </a:t>
            </a:r>
            <a:r>
              <a:rPr lang="lv-LV" b="1" dirty="0"/>
              <a:t>būvniecības</a:t>
            </a:r>
            <a:r>
              <a:rPr lang="lv-LV" dirty="0"/>
              <a:t>, būves </a:t>
            </a:r>
            <a:r>
              <a:rPr lang="lv-LV" b="1" dirty="0"/>
              <a:t>pārbūves</a:t>
            </a:r>
            <a:r>
              <a:rPr lang="lv-LV" dirty="0"/>
              <a:t>, </a:t>
            </a:r>
            <a:r>
              <a:rPr lang="lv-LV" b="1" dirty="0"/>
              <a:t>būves ierīkošanas </a:t>
            </a:r>
            <a:r>
              <a:rPr lang="lv-LV" dirty="0"/>
              <a:t>(būvdarbi inženierbūves montāžai, ieguldīšanai vai novietošanai pamatnē vai būvē), </a:t>
            </a:r>
            <a:r>
              <a:rPr lang="lv-LV" b="1" dirty="0"/>
              <a:t>būves novietošanas </a:t>
            </a:r>
            <a:r>
              <a:rPr lang="lv-LV" dirty="0"/>
              <a:t>izmaksas (būvdarbi iepriekš izgatavotas būves salikšanai no gataviem elementiem paredzētajā novietnē, neizbūvējot pamatus vai pamatni dziļāk par 30 centimetriem), kā arī būves atjaunošanas izmaksas, ja būvi nepieciešams tehniski vai funkcionāli uzlabot ražošanas vajadzībām (uzlabot ēkas energoefektivitāti, pārveidot vai pielāgot telpas, nemainot būves apjomu vai nesošo elementu nestspēju). Izmaksas ir attiecināmas, pamatojoties uz līgumiem ar trešajām personām, kas ir atbildīgas par darbu izpildi;</a:t>
            </a:r>
          </a:p>
          <a:p>
            <a:r>
              <a:rPr lang="lv-LV" b="1" dirty="0" smtClean="0"/>
              <a:t>jaunu </a:t>
            </a:r>
            <a:r>
              <a:rPr lang="lv-LV" b="1" dirty="0"/>
              <a:t>būvmateriālu iegādes izmaksas</a:t>
            </a:r>
            <a:r>
              <a:rPr lang="lv-LV" dirty="0"/>
              <a:t>, pamatojoties uz būvprojektu ar būvatļaujā izdarītu atzīmi par projektēšanas nosacījumu izpildi vai pretendenta sastādītu tāmi, ja būvvalde pretendentam izsniegusi paskaidrojuma rakstu (apliecinājuma karti);</a:t>
            </a:r>
          </a:p>
          <a:p>
            <a:r>
              <a:rPr lang="lv-LV" dirty="0" smtClean="0"/>
              <a:t>ar </a:t>
            </a:r>
            <a:r>
              <a:rPr lang="lv-LV" b="1" dirty="0"/>
              <a:t>sabiedriskām attiecībām saistītas izmaksas</a:t>
            </a:r>
            <a:r>
              <a:rPr lang="lv-LV" dirty="0"/>
              <a:t>, kas nepieciešamas atbalsta pretendenta produktu vai pakalpojumu atpazīstamības tēla veidošanai;</a:t>
            </a:r>
          </a:p>
          <a:p>
            <a:r>
              <a:rPr lang="lv-LV" b="1" dirty="0" smtClean="0"/>
              <a:t>patentu</a:t>
            </a:r>
            <a:r>
              <a:rPr lang="lv-LV" b="1" dirty="0"/>
              <a:t>, licenču, autortiesību un preču zīmju saņemšanas vai izmantošanas izmaksas</a:t>
            </a:r>
            <a:r>
              <a:rPr lang="lv-LV" dirty="0"/>
              <a:t>, kas ir tieši saistītas ar projekta sagatavošanu vai īstenošanu un nepārsniedz 10 procentu </a:t>
            </a:r>
            <a:r>
              <a:rPr lang="lv-LV" dirty="0" smtClean="0"/>
              <a:t>no  </a:t>
            </a:r>
            <a:r>
              <a:rPr lang="lv-LV" dirty="0"/>
              <a:t>attiecināmo izmaksu kopsummas;</a:t>
            </a:r>
          </a:p>
        </p:txBody>
      </p:sp>
      <p:sp>
        <p:nvSpPr>
          <p:cNvPr id="4" name="Datuma vietturis 3"/>
          <p:cNvSpPr>
            <a:spLocks noGrp="1"/>
          </p:cNvSpPr>
          <p:nvPr>
            <p:ph type="dt" sz="half" idx="10"/>
          </p:nvPr>
        </p:nvSpPr>
        <p:spPr/>
        <p:txBody>
          <a:bodyPr/>
          <a:lstStyle/>
          <a:p>
            <a:r>
              <a:rPr lang="lv-LV" smtClean="0"/>
              <a:t>July 22, 2012</a:t>
            </a:r>
            <a:endParaRPr lang="lv-LV"/>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18</a:t>
            </a:fld>
            <a:endParaRPr lang="lv-LV"/>
          </a:p>
        </p:txBody>
      </p:sp>
    </p:spTree>
    <p:extLst>
      <p:ext uri="{BB962C8B-B14F-4D97-AF65-F5344CB8AC3E}">
        <p14:creationId xmlns:p14="http://schemas.microsoft.com/office/powerpoint/2010/main" val="240596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10402" y="550718"/>
            <a:ext cx="10371573" cy="5635965"/>
          </a:xfrm>
        </p:spPr>
        <p:txBody>
          <a:bodyPr/>
          <a:lstStyle/>
          <a:p>
            <a:r>
              <a:rPr lang="lv-LV" b="1" dirty="0"/>
              <a:t>vispārējās izmaksas</a:t>
            </a:r>
            <a:r>
              <a:rPr lang="lv-LV" dirty="0"/>
              <a:t>, tajā skaitā arhitektu, inženieru un konsultantu honorāri, ekspertīzes, būvuzraudzības un autoruzraudzības pakalpojumu, juridisko pakalpojumu, tehniski ekonomisko pamatojumu, energoefektivitātes audita sagatavošanas izmaksas, kā arī izmaksas par nomas līguma reģistrāciju zemesgrāmatā, kuras ir tieši saistītas ar projekta sagatavošanu vai īstenošanu un nepārsniedz </a:t>
            </a:r>
            <a:r>
              <a:rPr lang="lv-LV" dirty="0" smtClean="0"/>
              <a:t>7% no </a:t>
            </a:r>
            <a:r>
              <a:rPr lang="lv-LV" dirty="0"/>
              <a:t>pārējo šo </a:t>
            </a:r>
            <a:r>
              <a:rPr lang="lv-LV" dirty="0" smtClean="0"/>
              <a:t>minēto </a:t>
            </a:r>
            <a:r>
              <a:rPr lang="lv-LV" dirty="0"/>
              <a:t>attiecināmo izmaksu </a:t>
            </a:r>
            <a:r>
              <a:rPr lang="lv-LV" dirty="0" smtClean="0"/>
              <a:t>kopsummas. </a:t>
            </a:r>
            <a:endParaRPr lang="lv-LV" dirty="0"/>
          </a:p>
          <a:p>
            <a:endParaRPr lang="lv-LV" dirty="0" smtClean="0"/>
          </a:p>
          <a:p>
            <a:r>
              <a:rPr lang="lv-LV" dirty="0" smtClean="0"/>
              <a:t>Darbinieku apmācībai attiecināmas </a:t>
            </a:r>
            <a:r>
              <a:rPr lang="lv-LV" dirty="0"/>
              <a:t>ir šādas izmaksas:</a:t>
            </a:r>
          </a:p>
          <a:p>
            <a:r>
              <a:rPr lang="lv-LV" dirty="0" smtClean="0"/>
              <a:t>maksa </a:t>
            </a:r>
            <a:r>
              <a:rPr lang="lv-LV" dirty="0"/>
              <a:t>par darbinieku dalību mācībās, kurās apgūst Izglītības kvalitātes valsts dienestā licencētu vai akreditētu izglītības programmu un par kuru sekmīgu apguvi tiek saņemts sertifikāts, vai maksa par transportlīdzekļa vadītāja apmācību, ja tiek iegūta atbilstošās kategorijas transportlīdzekļa vadītāja apliecība;</a:t>
            </a:r>
          </a:p>
          <a:p>
            <a:r>
              <a:rPr lang="lv-LV" dirty="0" smtClean="0"/>
              <a:t>komandējuma </a:t>
            </a:r>
            <a:r>
              <a:rPr lang="lv-LV" dirty="0"/>
              <a:t>izmaksas atbilstoši normatīvajiem aktiem par kārtību, kādā atlīdzināmi ar komandējumiem saistītie izdevumi, ja tās ir tieši saistītas ar projekta īstenošanu un nepārsniedz divus </a:t>
            </a:r>
            <a:r>
              <a:rPr lang="lv-LV" dirty="0" smtClean="0"/>
              <a:t>procentus no attiecināmām izmaksām. </a:t>
            </a:r>
            <a:endParaRPr lang="lv-LV" dirty="0"/>
          </a:p>
        </p:txBody>
      </p:sp>
      <p:sp>
        <p:nvSpPr>
          <p:cNvPr id="4" name="Datuma vietturis 3"/>
          <p:cNvSpPr>
            <a:spLocks noGrp="1"/>
          </p:cNvSpPr>
          <p:nvPr>
            <p:ph type="dt" sz="half" idx="10"/>
          </p:nvPr>
        </p:nvSpPr>
        <p:spPr/>
        <p:txBody>
          <a:bodyPr/>
          <a:lstStyle/>
          <a:p>
            <a:r>
              <a:rPr lang="lv-LV" smtClean="0"/>
              <a:t>July 22, 2012</a:t>
            </a:r>
            <a:endParaRPr lang="lv-LV"/>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19</a:t>
            </a:fld>
            <a:endParaRPr lang="lv-LV"/>
          </a:p>
        </p:txBody>
      </p:sp>
    </p:spTree>
    <p:extLst>
      <p:ext uri="{BB962C8B-B14F-4D97-AF65-F5344CB8AC3E}">
        <p14:creationId xmlns:p14="http://schemas.microsoft.com/office/powerpoint/2010/main" val="79013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a vietturis 3"/>
          <p:cNvSpPr>
            <a:spLocks noGrp="1"/>
          </p:cNvSpPr>
          <p:nvPr>
            <p:ph type="dt" sz="half" idx="10"/>
          </p:nvPr>
        </p:nvSpPr>
        <p:spPr/>
        <p:txBody>
          <a:bodyPr/>
          <a:lstStyle/>
          <a:p>
            <a:r>
              <a:rPr lang="lv-LV" smtClean="0"/>
              <a:t>July 22, 2012</a:t>
            </a:r>
            <a:endParaRPr lang="lv-LV"/>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2</a:t>
            </a:fld>
            <a:endParaRPr lang="lv-LV"/>
          </a:p>
        </p:txBody>
      </p:sp>
      <p:pic>
        <p:nvPicPr>
          <p:cNvPr id="1026" name="Picture 2" descr="leader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0918" y="122131"/>
            <a:ext cx="6837217" cy="687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02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76646" y="276086"/>
            <a:ext cx="11710554" cy="711049"/>
          </a:xfrm>
        </p:spPr>
        <p:txBody>
          <a:bodyPr/>
          <a:lstStyle/>
          <a:p>
            <a:r>
              <a:rPr lang="lv-LV" b="1" dirty="0" smtClean="0"/>
              <a:t>Pieteikšanās kārtība un iesniedzamie dokumenti: </a:t>
            </a:r>
            <a:endParaRPr lang="lv-LV" b="1" dirty="0"/>
          </a:p>
        </p:txBody>
      </p:sp>
      <p:sp>
        <p:nvSpPr>
          <p:cNvPr id="3" name="Satura vietturis 2"/>
          <p:cNvSpPr>
            <a:spLocks noGrp="1"/>
          </p:cNvSpPr>
          <p:nvPr>
            <p:ph idx="1"/>
          </p:nvPr>
        </p:nvSpPr>
        <p:spPr>
          <a:xfrm>
            <a:off x="259772" y="1101436"/>
            <a:ext cx="11627427" cy="5237019"/>
          </a:xfrm>
        </p:spPr>
        <p:txBody>
          <a:bodyPr>
            <a:normAutofit/>
          </a:bodyPr>
          <a:lstStyle/>
          <a:p>
            <a:r>
              <a:rPr lang="lv-LV" dirty="0" smtClean="0"/>
              <a:t>projekta </a:t>
            </a:r>
            <a:r>
              <a:rPr lang="lv-LV" dirty="0"/>
              <a:t>iesniegumu papīra formā </a:t>
            </a:r>
            <a:r>
              <a:rPr lang="lv-LV" dirty="0" smtClean="0"/>
              <a:t>divos </a:t>
            </a:r>
            <a:r>
              <a:rPr lang="lv-LV" dirty="0"/>
              <a:t>eksemplāros un tā elektronisko kopiju, kas ierakstīta ārējā datu nesējā (ja to neiesniedz Lauku atbalsta dienesta Elektroniskās pieteikšanās sistēmā vai elektroniska dokumenta veidā saskaņā ar Elektronisko dokumentu likumu). </a:t>
            </a:r>
            <a:endParaRPr lang="lv-LV" dirty="0" smtClean="0"/>
          </a:p>
          <a:p>
            <a:r>
              <a:rPr lang="lv-LV" dirty="0"/>
              <a:t>atbalsta pretendenta </a:t>
            </a:r>
            <a:r>
              <a:rPr lang="lv-LV" dirty="0" smtClean="0"/>
              <a:t>deklarāciju;</a:t>
            </a:r>
          </a:p>
          <a:p>
            <a:r>
              <a:rPr lang="lv-LV" dirty="0" smtClean="0"/>
              <a:t>Ja nekustamajā īpašumā plāno uzstādīt stacionārus pamatlīdzekļus – nomas līgums vismaz uz 7 gadiem.</a:t>
            </a:r>
          </a:p>
          <a:p>
            <a:r>
              <a:rPr lang="lv-LV" dirty="0" smtClean="0"/>
              <a:t>Ja plānota būvniecība utt. – nomas līgums vismaz uz 9 gadiem ar ierakstu zemesgrāmatā; </a:t>
            </a:r>
          </a:p>
          <a:p>
            <a:r>
              <a:rPr lang="lv-LV" dirty="0" smtClean="0"/>
              <a:t>Ja </a:t>
            </a:r>
            <a:r>
              <a:rPr lang="lv-LV" dirty="0"/>
              <a:t>paredzēta atsevišķu labiekārtojuma elementu, stacionāro reklāmas vai informācijas stendu uzstādīšana vai tādu pamatlīdzekļu iegāde, kuri nav stacionāri novietojami, ja vien projektā plānotās aktivitātes neīsteno noteiktā telpā, atbalsta pretendents nomas līguma vietā iesniedz saskaņojumu ar nekustamā īpašuma īpašnieku par atsevišķu labiekārtojuma elementu, stacionāro reklāmas vai informācijas stendu uzstādīšanu vai pamatlīdzekļu novietošanu vai uzglabāšanu (saskaņojums ar nekustamā īpašuma īpašnieku noslēgts vismaz uz septiņiem gadiem no projekta iesnieguma iesniegšanas dienas</a:t>
            </a:r>
            <a:r>
              <a:rPr lang="lv-LV" dirty="0" smtClean="0"/>
              <a:t>). </a:t>
            </a:r>
            <a:endParaRPr lang="lv-LV" dirty="0"/>
          </a:p>
        </p:txBody>
      </p:sp>
      <p:sp>
        <p:nvSpPr>
          <p:cNvPr id="4" name="Datuma vietturis 3"/>
          <p:cNvSpPr>
            <a:spLocks noGrp="1"/>
          </p:cNvSpPr>
          <p:nvPr>
            <p:ph type="dt" sz="half" idx="10"/>
          </p:nvPr>
        </p:nvSpPr>
        <p:spPr/>
        <p:txBody>
          <a:bodyPr/>
          <a:lstStyle/>
          <a:p>
            <a:r>
              <a:rPr lang="lv-LV" smtClean="0"/>
              <a:t>July 22, 2012</a:t>
            </a:r>
            <a:endParaRPr lang="lv-LV"/>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20</a:t>
            </a:fld>
            <a:endParaRPr lang="lv-LV"/>
          </a:p>
        </p:txBody>
      </p:sp>
    </p:spTree>
    <p:extLst>
      <p:ext uri="{BB962C8B-B14F-4D97-AF65-F5344CB8AC3E}">
        <p14:creationId xmlns:p14="http://schemas.microsoft.com/office/powerpoint/2010/main" val="395932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290944" y="311726"/>
            <a:ext cx="11596255" cy="6130637"/>
          </a:xfrm>
        </p:spPr>
        <p:txBody>
          <a:bodyPr>
            <a:normAutofit/>
          </a:bodyPr>
          <a:lstStyle/>
          <a:p>
            <a:r>
              <a:rPr lang="lv-LV" dirty="0"/>
              <a:t>iepirkuma procedūru apliecinošus </a:t>
            </a:r>
            <a:r>
              <a:rPr lang="lv-LV" dirty="0" smtClean="0"/>
              <a:t>dokumentus;  </a:t>
            </a:r>
          </a:p>
          <a:p>
            <a:r>
              <a:rPr lang="lv-LV" dirty="0" smtClean="0"/>
              <a:t>par </a:t>
            </a:r>
            <a:r>
              <a:rPr lang="lv-LV" dirty="0"/>
              <a:t>jaunas būvniecības, būves atjaunošanas, būves ierīkošanas, būves novietošanas un pārbūves projektiem atbilstoši plānotajai būvniecības iecerei un būvju grupai </a:t>
            </a:r>
            <a:r>
              <a:rPr lang="lv-LV" i="1" u="sng" dirty="0"/>
              <a:t>papildus iesniedz šādus dokumentus:</a:t>
            </a:r>
          </a:p>
          <a:p>
            <a:r>
              <a:rPr lang="lv-LV" dirty="0" smtClean="0"/>
              <a:t>būvatļaujas </a:t>
            </a:r>
            <a:r>
              <a:rPr lang="lv-LV" dirty="0"/>
              <a:t>kopiju vai paskaidrojuma raksta (apliecinājuma kartes) kopiju ar būvvaldes atzīmi par būvniecības ieceres akceptu;</a:t>
            </a:r>
          </a:p>
          <a:p>
            <a:r>
              <a:rPr lang="lv-LV" dirty="0" smtClean="0"/>
              <a:t>būvprojektu</a:t>
            </a:r>
            <a:r>
              <a:rPr lang="lv-LV" dirty="0"/>
              <a:t>, ja atbilstoši plānotajai būvniecības iecerei būvvalde pretendentam izsniegusi būvatļauju un izdarījusi tajā atzīmi par projektēšanas nosacījumu izpildi;</a:t>
            </a:r>
          </a:p>
          <a:p>
            <a:r>
              <a:rPr lang="lv-LV" dirty="0" smtClean="0"/>
              <a:t>papildinātu </a:t>
            </a:r>
            <a:r>
              <a:rPr lang="lv-LV" dirty="0"/>
              <a:t>būvatļaujas kopiju ar būvvaldes atzīmi par būvdarbu uzsākšanas nosacījumu izpildi – kopā ar projekta iesniegumu vai deviņu mēnešu laikā pēc dienas, kad stājies spēkā lēmums par projekta iesnieguma apstiprināšanu;</a:t>
            </a:r>
          </a:p>
          <a:p>
            <a:r>
              <a:rPr lang="lv-LV" dirty="0" smtClean="0"/>
              <a:t>sagatavotu </a:t>
            </a:r>
            <a:r>
              <a:rPr lang="lv-LV" dirty="0"/>
              <a:t>būvniecības izmaksu tāmi, ja atbilstoši plānotajai būvniecības iecerei būvvalde pretendentam izsniegusi paskaidrojuma rakstu (apliecinājuma karti);</a:t>
            </a:r>
          </a:p>
          <a:p>
            <a:r>
              <a:rPr lang="lv-LV" dirty="0" smtClean="0"/>
              <a:t>iegādājoties </a:t>
            </a:r>
            <a:r>
              <a:rPr lang="lv-LV" dirty="0"/>
              <a:t>būvmateriālus (ja būvvalde atbilstoši plānotajai būvniecības iecerei nav izsniegusi paskaidrojuma rakstu (apliecinājuma karti)), – būvprojektu vai tā kopiju un būvatļauju ar būvvaldes atzīmi par projektēšanas nosacījumu izpildi;</a:t>
            </a:r>
          </a:p>
        </p:txBody>
      </p:sp>
      <p:sp>
        <p:nvSpPr>
          <p:cNvPr id="4" name="Datuma vietturis 3"/>
          <p:cNvSpPr>
            <a:spLocks noGrp="1"/>
          </p:cNvSpPr>
          <p:nvPr>
            <p:ph type="dt" sz="half" idx="10"/>
          </p:nvPr>
        </p:nvSpPr>
        <p:spPr/>
        <p:txBody>
          <a:bodyPr/>
          <a:lstStyle/>
          <a:p>
            <a:r>
              <a:rPr lang="lv-LV" smtClean="0"/>
              <a:t>July 22, 2012</a:t>
            </a:r>
            <a:endParaRPr lang="lv-LV"/>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21</a:t>
            </a:fld>
            <a:endParaRPr lang="lv-LV"/>
          </a:p>
        </p:txBody>
      </p:sp>
    </p:spTree>
    <p:extLst>
      <p:ext uri="{BB962C8B-B14F-4D97-AF65-F5344CB8AC3E}">
        <p14:creationId xmlns:p14="http://schemas.microsoft.com/office/powerpoint/2010/main" val="149323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249382" y="259772"/>
            <a:ext cx="11398827" cy="6141027"/>
          </a:xfrm>
        </p:spPr>
        <p:txBody>
          <a:bodyPr>
            <a:normAutofit fontScale="92500" lnSpcReduction="10000"/>
          </a:bodyPr>
          <a:lstStyle/>
          <a:p>
            <a:r>
              <a:rPr lang="lv-LV" dirty="0"/>
              <a:t>uzskaites veidlapu par saņemto </a:t>
            </a:r>
            <a:r>
              <a:rPr lang="lv-LV" i="1" u="sng" dirty="0" err="1"/>
              <a:t>de</a:t>
            </a:r>
            <a:r>
              <a:rPr lang="lv-LV" i="1" u="sng" dirty="0"/>
              <a:t> </a:t>
            </a:r>
            <a:r>
              <a:rPr lang="lv-LV" i="1" u="sng" dirty="0" err="1"/>
              <a:t>minimis</a:t>
            </a:r>
            <a:r>
              <a:rPr lang="lv-LV" i="1" u="sng" dirty="0"/>
              <a:t> </a:t>
            </a:r>
            <a:r>
              <a:rPr lang="lv-LV" dirty="0"/>
              <a:t>atbalstu saskaņā ar normatīvajiem aktiem par </a:t>
            </a:r>
            <a:r>
              <a:rPr lang="lv-LV" dirty="0" err="1"/>
              <a:t>de</a:t>
            </a:r>
            <a:r>
              <a:rPr lang="lv-LV" dirty="0"/>
              <a:t> </a:t>
            </a:r>
            <a:r>
              <a:rPr lang="lv-LV" dirty="0" err="1"/>
              <a:t>minimis</a:t>
            </a:r>
            <a:r>
              <a:rPr lang="lv-LV" dirty="0"/>
              <a:t> atbalsta uzskaites un piešķiršanas kārtību un </a:t>
            </a:r>
            <a:r>
              <a:rPr lang="lv-LV" dirty="0" err="1"/>
              <a:t>de</a:t>
            </a:r>
            <a:r>
              <a:rPr lang="lv-LV" dirty="0"/>
              <a:t> </a:t>
            </a:r>
            <a:r>
              <a:rPr lang="lv-LV" dirty="0" err="1"/>
              <a:t>minimis</a:t>
            </a:r>
            <a:r>
              <a:rPr lang="lv-LV" dirty="0"/>
              <a:t> atbalsta uzskaites veidlapas paraugu. Šis nosacījums attiecas arī uz atbalsta saņēmējiem, starp kuriem ir noslēgts kopprojekta līgums;</a:t>
            </a:r>
          </a:p>
          <a:p>
            <a:r>
              <a:rPr lang="lv-LV" dirty="0" smtClean="0"/>
              <a:t>Valsts </a:t>
            </a:r>
            <a:r>
              <a:rPr lang="lv-LV" dirty="0"/>
              <a:t>vides dienesta reģionālās vides pārvaldes izsniegtu izziņu par to, kura piesārņojoša darbība tiks veikta, īstenojot projektu, un kuru atļauju – A vai B kategorijas piesārņojošas darbības atļauju vai C kategorijas piesārņojošas darbības apliecinājumu – pretendentam ir nepieciešams saņemt (ja šī prasība attiecas uz pretendentu saskaņā ar normatīvajiem aktiem </a:t>
            </a:r>
            <a:r>
              <a:rPr lang="lv-LV" dirty="0" smtClean="0"/>
              <a:t>par piesārņojošo darbību veikšanu);</a:t>
            </a:r>
          </a:p>
          <a:p>
            <a:r>
              <a:rPr lang="lv-LV" b="1" i="1" u="sng" dirty="0" smtClean="0"/>
              <a:t>ja </a:t>
            </a:r>
            <a:r>
              <a:rPr lang="lv-LV" b="1" i="1" u="sng" dirty="0"/>
              <a:t>tiek īstenots kopprojekts</a:t>
            </a:r>
            <a:r>
              <a:rPr lang="lv-LV" dirty="0"/>
              <a:t>:</a:t>
            </a:r>
          </a:p>
          <a:p>
            <a:r>
              <a:rPr lang="lv-LV" dirty="0" smtClean="0"/>
              <a:t>biedru </a:t>
            </a:r>
            <a:r>
              <a:rPr lang="lv-LV" dirty="0"/>
              <a:t>vai dibinātāju sarakstu;</a:t>
            </a:r>
          </a:p>
          <a:p>
            <a:r>
              <a:rPr lang="lv-LV" dirty="0" smtClean="0"/>
              <a:t>kopprojekta </a:t>
            </a:r>
            <a:r>
              <a:rPr lang="lv-LV" dirty="0"/>
              <a:t>dalībnieku līgumu, kurš:</a:t>
            </a:r>
          </a:p>
          <a:p>
            <a:r>
              <a:rPr lang="lv-LV" dirty="0" smtClean="0"/>
              <a:t>apliecina </a:t>
            </a:r>
            <a:r>
              <a:rPr lang="lv-LV" dirty="0"/>
              <a:t>atbalsta pretendenta tiesības pārstāvēt kopprojektā iesaistītās personas iesniegt projekta iesniegumu, īstenot projektu un saņemt atbalstu;</a:t>
            </a:r>
          </a:p>
          <a:p>
            <a:r>
              <a:rPr lang="lv-LV" dirty="0" smtClean="0"/>
              <a:t>nosaka</a:t>
            </a:r>
            <a:r>
              <a:rPr lang="lv-LV" dirty="0"/>
              <a:t>, ka kopprojekta dalībnieki piecus gadus pēc pēdējā maksājuma atbalsta saņēmējam ievēros prasības normatīvajos aktos par valsts un Eiropas Savienības atbalsta piešķiršanu lauku un zivsaimniecības attīstībai, kā arī saistības, ko tie uzņēmušies uzraudzības periodā;</a:t>
            </a:r>
          </a:p>
          <a:p>
            <a:r>
              <a:rPr lang="lv-LV" dirty="0" smtClean="0"/>
              <a:t>paredz </a:t>
            </a:r>
            <a:r>
              <a:rPr lang="lv-LV" dirty="0"/>
              <a:t>izmaksu sadali, norēķinu kārtību starp kopprojekta dalībniekiem un saistības, kas izriet no projekta </a:t>
            </a:r>
            <a:r>
              <a:rPr lang="lv-LV" dirty="0" smtClean="0"/>
              <a:t>īstenošanas. Kopprojekta </a:t>
            </a:r>
            <a:r>
              <a:rPr lang="lv-LV" dirty="0"/>
              <a:t>dalībnieka ieguldījums projektā ir vismaz pieci procenti no projekta privātā finansējuma daļas;</a:t>
            </a:r>
          </a:p>
          <a:p>
            <a:r>
              <a:rPr lang="lv-LV" i="1" dirty="0" err="1" smtClean="0"/>
              <a:t>de</a:t>
            </a:r>
            <a:r>
              <a:rPr lang="lv-LV" i="1" dirty="0" smtClean="0"/>
              <a:t> </a:t>
            </a:r>
            <a:r>
              <a:rPr lang="lv-LV" i="1" dirty="0" err="1"/>
              <a:t>minimis</a:t>
            </a:r>
            <a:r>
              <a:rPr lang="lv-LV" dirty="0"/>
              <a:t> atbalstu sadala starp visiem kopprojekta dalībniekiem atbilstoši kopprojekta līgumam pēc projekta apstiprināšanas Lauku atbalsta dienestā.</a:t>
            </a:r>
          </a:p>
          <a:p>
            <a:endParaRPr lang="lv-LV" dirty="0"/>
          </a:p>
        </p:txBody>
      </p:sp>
      <p:sp>
        <p:nvSpPr>
          <p:cNvPr id="5" name="Kājenes vietturis 4"/>
          <p:cNvSpPr>
            <a:spLocks noGrp="1"/>
          </p:cNvSpPr>
          <p:nvPr>
            <p:ph type="ftr" sz="quarter" idx="11"/>
          </p:nvPr>
        </p:nvSpPr>
        <p:spPr/>
        <p:txBody>
          <a:bodyPr/>
          <a:lstStyle/>
          <a:p>
            <a:endParaRPr lang="lv-LV" dirty="0"/>
          </a:p>
        </p:txBody>
      </p:sp>
      <p:sp>
        <p:nvSpPr>
          <p:cNvPr id="6" name="Slaida numura vietturis 5"/>
          <p:cNvSpPr>
            <a:spLocks noGrp="1"/>
          </p:cNvSpPr>
          <p:nvPr>
            <p:ph type="sldNum" sz="quarter" idx="12"/>
          </p:nvPr>
        </p:nvSpPr>
        <p:spPr/>
        <p:txBody>
          <a:bodyPr/>
          <a:lstStyle/>
          <a:p>
            <a:fld id="{9CD8D479-8942-46E8-A226-A4E01F7A105C}" type="slidenum">
              <a:rPr lang="lv-LV" smtClean="0"/>
              <a:t>22</a:t>
            </a:fld>
            <a:endParaRPr lang="lv-LV"/>
          </a:p>
        </p:txBody>
      </p:sp>
    </p:spTree>
    <p:extLst>
      <p:ext uri="{BB962C8B-B14F-4D97-AF65-F5344CB8AC3E}">
        <p14:creationId xmlns:p14="http://schemas.microsoft.com/office/powerpoint/2010/main" val="68883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saukums 1"/>
          <p:cNvSpPr>
            <a:spLocks noGrp="1"/>
          </p:cNvSpPr>
          <p:nvPr>
            <p:ph type="title"/>
          </p:nvPr>
        </p:nvSpPr>
        <p:spPr>
          <a:xfrm>
            <a:off x="1751777" y="2263914"/>
            <a:ext cx="6949440" cy="2567860"/>
          </a:xfrm>
        </p:spPr>
        <p:txBody>
          <a:bodyPr>
            <a:normAutofit/>
          </a:bodyPr>
          <a:lstStyle/>
          <a:p>
            <a:r>
              <a:rPr lang="lv-LV" sz="2400" b="1" noProof="1" smtClean="0"/>
              <a:t>Liepājas rajona partnerība</a:t>
            </a:r>
            <a:br>
              <a:rPr lang="lv-LV" sz="2400" b="1" noProof="1" smtClean="0"/>
            </a:br>
            <a:r>
              <a:rPr lang="lv-LV" sz="2400" b="1" noProof="1" smtClean="0"/>
              <a:t>Krasta iela 12, Grobiņa, Grobiņas novads LV 3430</a:t>
            </a:r>
            <a:br>
              <a:rPr lang="lv-LV" sz="2400" b="1" noProof="1" smtClean="0"/>
            </a:br>
            <a:r>
              <a:rPr lang="lv-LV" sz="2400" b="1" noProof="1" smtClean="0">
                <a:hlinkClick r:id="rId2"/>
              </a:rPr>
              <a:t>www.lrpartneriba.lv</a:t>
            </a:r>
            <a:r>
              <a:rPr lang="lv-LV" sz="2400" b="1" noProof="1" smtClean="0"/>
              <a:t> </a:t>
            </a:r>
            <a:br>
              <a:rPr lang="lv-LV" sz="2400" b="1" noProof="1" smtClean="0"/>
            </a:br>
            <a:r>
              <a:rPr lang="lv-LV" sz="2400" b="1" noProof="1" smtClean="0"/>
              <a:t>Inita Ate +37126595623 </a:t>
            </a:r>
            <a:r>
              <a:rPr lang="lv-LV" sz="2400" b="1" noProof="1" smtClean="0">
                <a:hlinkClick r:id="rId3"/>
              </a:rPr>
              <a:t>inita.a@inbox.lv</a:t>
            </a:r>
            <a:r>
              <a:rPr lang="lv-LV" sz="2400" b="1" noProof="1" smtClean="0"/>
              <a:t/>
            </a:r>
            <a:br>
              <a:rPr lang="lv-LV" sz="2400" b="1" noProof="1" smtClean="0"/>
            </a:br>
            <a:r>
              <a:rPr lang="lv-LV" sz="2400" b="1" noProof="1" smtClean="0">
                <a:hlinkClick r:id="rId4"/>
              </a:rPr>
              <a:t>inita.ate@lrpartneriba.lv</a:t>
            </a:r>
            <a:r>
              <a:rPr lang="lv-LV" sz="2400" b="1" noProof="1" smtClean="0"/>
              <a:t> </a:t>
            </a:r>
            <a:endParaRPr lang="lv-LV" sz="2400" b="1" noProof="1"/>
          </a:p>
        </p:txBody>
      </p:sp>
      <p:pic>
        <p:nvPicPr>
          <p:cNvPr id="4" name="Attēls 3"/>
          <p:cNvPicPr>
            <a:picLocks noChangeAspect="1"/>
          </p:cNvPicPr>
          <p:nvPr/>
        </p:nvPicPr>
        <p:blipFill>
          <a:blip r:embed="rId5"/>
          <a:stretch>
            <a:fillRect/>
          </a:stretch>
        </p:blipFill>
        <p:spPr>
          <a:xfrm>
            <a:off x="1786753" y="5126751"/>
            <a:ext cx="6788203" cy="484339"/>
          </a:xfrm>
          <a:prstGeom prst="rect">
            <a:avLst/>
          </a:prstGeom>
        </p:spPr>
      </p:pic>
      <p:pic>
        <p:nvPicPr>
          <p:cNvPr id="5" name="Attēls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2223" y="2263914"/>
            <a:ext cx="1020113" cy="1077039"/>
          </a:xfrm>
          <a:prstGeom prst="rect">
            <a:avLst/>
          </a:prstGeom>
        </p:spPr>
      </p:pic>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10026" y="124691"/>
            <a:ext cx="9371949" cy="831272"/>
          </a:xfrm>
        </p:spPr>
        <p:txBody>
          <a:bodyPr/>
          <a:lstStyle/>
          <a:p>
            <a:r>
              <a:rPr lang="lv-LV" b="1" dirty="0" smtClean="0"/>
              <a:t>MK noteikumi</a:t>
            </a:r>
            <a:endParaRPr lang="lv-LV" b="1" dirty="0"/>
          </a:p>
        </p:txBody>
      </p:sp>
      <p:sp>
        <p:nvSpPr>
          <p:cNvPr id="3" name="Satura vietturis 2"/>
          <p:cNvSpPr>
            <a:spLocks noGrp="1"/>
          </p:cNvSpPr>
          <p:nvPr>
            <p:ph idx="1"/>
          </p:nvPr>
        </p:nvSpPr>
        <p:spPr>
          <a:xfrm>
            <a:off x="410402" y="1049482"/>
            <a:ext cx="11404062" cy="5257800"/>
          </a:xfrm>
        </p:spPr>
        <p:txBody>
          <a:bodyPr>
            <a:normAutofit/>
          </a:bodyPr>
          <a:lstStyle/>
          <a:p>
            <a:r>
              <a:rPr lang="nn-NO" sz="2400" b="1" u="sng" dirty="0"/>
              <a:t>MK noteikumi </a:t>
            </a:r>
            <a:r>
              <a:rPr lang="lv-LV" sz="2400" b="1" u="sng" dirty="0" smtClean="0">
                <a:solidFill>
                  <a:srgbClr val="FF0000"/>
                </a:solidFill>
              </a:rPr>
              <a:t>Nr.</a:t>
            </a:r>
            <a:r>
              <a:rPr lang="nn-NO" sz="2400" b="1" u="sng" dirty="0" smtClean="0">
                <a:solidFill>
                  <a:srgbClr val="FF0000"/>
                </a:solidFill>
              </a:rPr>
              <a:t>590</a:t>
            </a:r>
            <a:r>
              <a:rPr lang="nn-NO" sz="2400" b="1" u="sng" dirty="0" smtClean="0"/>
              <a:t> </a:t>
            </a:r>
            <a:r>
              <a:rPr lang="nn-NO" sz="2400" b="1" u="sng" dirty="0"/>
              <a:t>no </a:t>
            </a:r>
            <a:r>
              <a:rPr lang="nn-NO" sz="2400" b="1" u="sng" dirty="0" smtClean="0"/>
              <a:t>13.</a:t>
            </a:r>
            <a:r>
              <a:rPr lang="lv-LV" sz="2400" b="1" u="sng" dirty="0" smtClean="0"/>
              <a:t>08</a:t>
            </a:r>
            <a:r>
              <a:rPr lang="nn-NO" sz="2400" b="1" u="sng" dirty="0" smtClean="0"/>
              <a:t>.201</a:t>
            </a:r>
            <a:r>
              <a:rPr lang="lv-LV" sz="2400" b="1" u="sng" dirty="0" smtClean="0"/>
              <a:t>6</a:t>
            </a:r>
            <a:r>
              <a:rPr lang="nn-NO" sz="2400" b="1" u="sng" dirty="0" smtClean="0"/>
              <a:t>. </a:t>
            </a:r>
            <a:r>
              <a:rPr lang="lv-LV" sz="2400" b="1" u="sng" dirty="0" smtClean="0"/>
              <a:t>LAP LEADER programma, </a:t>
            </a:r>
            <a:r>
              <a:rPr lang="lv-LV" sz="2400" b="1" u="sng" dirty="0">
                <a:solidFill>
                  <a:srgbClr val="FF0000"/>
                </a:solidFill>
              </a:rPr>
              <a:t>Nr.598</a:t>
            </a:r>
            <a:r>
              <a:rPr lang="lv-LV" sz="2400" b="1" u="sng" dirty="0"/>
              <a:t> “Noteikumi par valsts un Eiropas Savienības atbalsta piešķiršanu, administrēšanu un uzraudzību lauku un zivsaimniecības attīstībai 2014.–2020.gada plānošanas periodā” </a:t>
            </a:r>
            <a:endParaRPr lang="lv-LV" sz="2400" b="1" u="sng" dirty="0" smtClean="0"/>
          </a:p>
          <a:p>
            <a:endParaRPr lang="lv-LV" sz="2400" b="1" i="1" u="sng" dirty="0">
              <a:solidFill>
                <a:srgbClr val="FF0000"/>
              </a:solidFill>
            </a:endParaRPr>
          </a:p>
          <a:p>
            <a:r>
              <a:rPr lang="lv-LV" sz="2400" b="1" i="1" dirty="0" smtClean="0">
                <a:solidFill>
                  <a:srgbClr val="FF0000"/>
                </a:solidFill>
              </a:rPr>
              <a:t>Veicināt</a:t>
            </a:r>
            <a:r>
              <a:rPr lang="lv-LV" sz="2400" dirty="0" smtClean="0">
                <a:solidFill>
                  <a:srgbClr val="FF0000"/>
                </a:solidFill>
              </a:rPr>
              <a:t> </a:t>
            </a:r>
            <a:r>
              <a:rPr lang="lv-LV" sz="2400" dirty="0">
                <a:solidFill>
                  <a:srgbClr val="FF0000"/>
                </a:solidFill>
              </a:rPr>
              <a:t>sabiedrības iesaistīšanos </a:t>
            </a:r>
            <a:r>
              <a:rPr lang="lv-LV" sz="2400" b="1" dirty="0">
                <a:solidFill>
                  <a:srgbClr val="FF0000"/>
                </a:solidFill>
              </a:rPr>
              <a:t>vietējās ekonomikas stiprināšanas </a:t>
            </a:r>
            <a:r>
              <a:rPr lang="lv-LV" sz="2400" dirty="0">
                <a:solidFill>
                  <a:srgbClr val="FF0000"/>
                </a:solidFill>
              </a:rPr>
              <a:t>iniciatīvās, tā radot jaunas vērtības vietējā teritorijā, produktīvāk </a:t>
            </a:r>
            <a:r>
              <a:rPr lang="lv-LV" sz="2400" dirty="0" smtClean="0">
                <a:solidFill>
                  <a:srgbClr val="FF0000"/>
                </a:solidFill>
              </a:rPr>
              <a:t>izmantojot </a:t>
            </a:r>
            <a:r>
              <a:rPr lang="lv-LV" sz="2400" dirty="0">
                <a:solidFill>
                  <a:srgbClr val="FF0000"/>
                </a:solidFill>
              </a:rPr>
              <a:t>vietējos resursus, </a:t>
            </a:r>
            <a:r>
              <a:rPr lang="lv-LV" sz="2400" b="1" dirty="0">
                <a:solidFill>
                  <a:srgbClr val="FF0000"/>
                </a:solidFill>
              </a:rPr>
              <a:t>sekmējot sadarbību un vietējo patēriņu un attīstot jaunus uzņēmējdarbības modeļus</a:t>
            </a:r>
            <a:r>
              <a:rPr lang="lv-LV" sz="2400" dirty="0">
                <a:solidFill>
                  <a:srgbClr val="FF0000"/>
                </a:solidFill>
              </a:rPr>
              <a:t>, kas paaugstina lauku teritoriju iedzīvotāju dzīves kvalitāti un veicina konkurētspēju un vietējās teritorijas sociālekonomisko attīstību; </a:t>
            </a:r>
          </a:p>
          <a:p>
            <a:pPr marL="0" indent="0">
              <a:buNone/>
            </a:pPr>
            <a:r>
              <a:rPr lang="lv-LV" sz="2400" dirty="0" smtClean="0"/>
              <a:t>Pasākums </a:t>
            </a:r>
            <a:r>
              <a:rPr lang="lv-LV" sz="2400" dirty="0"/>
              <a:t>«Atbalsts LEADER vietējai attīstībai (sabiedrības virzīta vietējā attīstība)» īstenošanai noteiktā </a:t>
            </a:r>
            <a:r>
              <a:rPr lang="lv-LV" sz="2400" dirty="0" smtClean="0"/>
              <a:t>teritorijā – </a:t>
            </a:r>
            <a:r>
              <a:rPr lang="lv-LV" sz="2400" b="1" i="1" dirty="0" smtClean="0">
                <a:solidFill>
                  <a:schemeClr val="accent2">
                    <a:lumMod val="75000"/>
                  </a:schemeClr>
                </a:solidFill>
              </a:rPr>
              <a:t>Grobiņas, Aizputes, Priekules, Nīcas, Rucavas, Pāvilostas, Durbes un Vaiņodes novados. </a:t>
            </a:r>
            <a:endParaRPr lang="lv-LV" sz="2400" b="1" dirty="0"/>
          </a:p>
          <a:p>
            <a:endParaRPr lang="lv-LV" sz="2400" b="1" dirty="0" smtClean="0"/>
          </a:p>
        </p:txBody>
      </p:sp>
      <p:sp>
        <p:nvSpPr>
          <p:cNvPr id="4" name="Datuma vietturis 3"/>
          <p:cNvSpPr>
            <a:spLocks noGrp="1"/>
          </p:cNvSpPr>
          <p:nvPr>
            <p:ph type="dt" sz="half" idx="10"/>
          </p:nvPr>
        </p:nvSpPr>
        <p:spPr/>
        <p:txBody>
          <a:bodyPr/>
          <a:lstStyle/>
          <a:p>
            <a:endParaRPr lang="lv-LV" dirty="0"/>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3</a:t>
            </a:fld>
            <a:endParaRPr lang="lv-LV"/>
          </a:p>
        </p:txBody>
      </p:sp>
    </p:spTree>
    <p:extLst>
      <p:ext uri="{BB962C8B-B14F-4D97-AF65-F5344CB8AC3E}">
        <p14:creationId xmlns:p14="http://schemas.microsoft.com/office/powerpoint/2010/main" val="395583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96192" y="276087"/>
            <a:ext cx="10085784" cy="1053949"/>
          </a:xfrm>
        </p:spPr>
        <p:txBody>
          <a:bodyPr>
            <a:normAutofit fontScale="90000"/>
          </a:bodyPr>
          <a:lstStyle/>
          <a:p>
            <a:pPr lvl="0"/>
            <a:r>
              <a:rPr lang="lv-LV" b="1" dirty="0"/>
              <a:t>Stratēģiskā daļa </a:t>
            </a:r>
            <a:br>
              <a:rPr lang="lv-LV" b="1" dirty="0"/>
            </a:br>
            <a:endParaRPr lang="lv-LV" dirty="0"/>
          </a:p>
        </p:txBody>
      </p:sp>
      <p:sp>
        <p:nvSpPr>
          <p:cNvPr id="3" name="Satura vietturis 2"/>
          <p:cNvSpPr>
            <a:spLocks noGrp="1"/>
          </p:cNvSpPr>
          <p:nvPr>
            <p:ph idx="1"/>
          </p:nvPr>
        </p:nvSpPr>
        <p:spPr>
          <a:xfrm>
            <a:off x="431101" y="1039091"/>
            <a:ext cx="11175544" cy="5147592"/>
          </a:xfrm>
        </p:spPr>
        <p:txBody>
          <a:bodyPr/>
          <a:lstStyle/>
          <a:p>
            <a:pPr marL="0" indent="0">
              <a:buNone/>
            </a:pPr>
            <a:r>
              <a:rPr lang="lv-LV" b="1" u="sng" dirty="0"/>
              <a:t>Vīzija: </a:t>
            </a:r>
            <a:endParaRPr lang="lv-LV" dirty="0"/>
          </a:p>
          <a:p>
            <a:r>
              <a:rPr lang="lv-LV" b="1" i="1" dirty="0"/>
              <a:t>Sakārtota un pievilcīga dzīves vide, sociāli aktīvas vietējās kopienas, ilgtspējīga uzņēmējdarbība Liepājas rajona partnerības teritorijā.</a:t>
            </a:r>
            <a:endParaRPr lang="lv-LV" dirty="0"/>
          </a:p>
          <a:p>
            <a:endParaRPr lang="lv-LV" b="1" u="sng" dirty="0" smtClean="0"/>
          </a:p>
          <a:p>
            <a:r>
              <a:rPr lang="lv-LV" b="1" u="sng" dirty="0" smtClean="0"/>
              <a:t>Stratēģiskie </a:t>
            </a:r>
            <a:r>
              <a:rPr lang="lv-LV" b="1" u="sng" dirty="0"/>
              <a:t>mērķi:</a:t>
            </a:r>
            <a:endParaRPr lang="lv-LV" dirty="0"/>
          </a:p>
          <a:p>
            <a:r>
              <a:rPr lang="lv-LV" b="1" dirty="0">
                <a:solidFill>
                  <a:schemeClr val="accent2">
                    <a:lumMod val="75000"/>
                  </a:schemeClr>
                </a:solidFill>
              </a:rPr>
              <a:t>M1 Veicināt ilgtspējīgas un produktīvas uzņēmējdarbības attīstību partnerības teritorijā. </a:t>
            </a:r>
          </a:p>
          <a:p>
            <a:r>
              <a:rPr lang="lv-LV" dirty="0"/>
              <a:t>M2 Veicināt kvalitatīvas dzīves vides attīstību. </a:t>
            </a:r>
          </a:p>
          <a:p>
            <a:r>
              <a:rPr lang="lv-LV" dirty="0"/>
              <a:t>M3 Veicināt konkurētspējīgas un ilgtspējīgas Baltijas jūras piekrastes attīstību Liepājas rajona partnerības teritorijā. </a:t>
            </a:r>
          </a:p>
          <a:p>
            <a:pPr marL="0" indent="0">
              <a:buNone/>
            </a:pPr>
            <a:endParaRPr lang="lv-LV" dirty="0"/>
          </a:p>
        </p:txBody>
      </p:sp>
      <p:sp>
        <p:nvSpPr>
          <p:cNvPr id="4" name="Datuma vietturis 3"/>
          <p:cNvSpPr>
            <a:spLocks noGrp="1"/>
          </p:cNvSpPr>
          <p:nvPr>
            <p:ph type="dt" sz="half" idx="10"/>
          </p:nvPr>
        </p:nvSpPr>
        <p:spPr/>
        <p:txBody>
          <a:bodyPr/>
          <a:lstStyle/>
          <a:p>
            <a:endParaRPr lang="lv-LV" dirty="0"/>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4</a:t>
            </a:fld>
            <a:endParaRPr lang="lv-LV"/>
          </a:p>
        </p:txBody>
      </p:sp>
    </p:spTree>
    <p:extLst>
      <p:ext uri="{BB962C8B-B14F-4D97-AF65-F5344CB8AC3E}">
        <p14:creationId xmlns:p14="http://schemas.microsoft.com/office/powerpoint/2010/main" val="57751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431101" y="415636"/>
            <a:ext cx="10350874" cy="5771047"/>
          </a:xfrm>
        </p:spPr>
        <p:txBody>
          <a:bodyPr>
            <a:normAutofit fontScale="92500" lnSpcReduction="10000"/>
          </a:bodyPr>
          <a:lstStyle/>
          <a:p>
            <a:pPr lvl="0"/>
            <a:r>
              <a:rPr lang="lv-LV" b="1" i="1" u="sng" dirty="0" smtClean="0"/>
              <a:t>LEADER programma - Vietējās </a:t>
            </a:r>
            <a:r>
              <a:rPr lang="lv-LV" b="1" i="1" u="sng" dirty="0"/>
              <a:t>ekonomikas stiprināšana. </a:t>
            </a:r>
            <a:endParaRPr lang="lv-LV" u="sng" dirty="0"/>
          </a:p>
          <a:p>
            <a:pPr lvl="0"/>
            <a:r>
              <a:rPr lang="lv-LV" dirty="0"/>
              <a:t>Esošo uzņēmumu darbības efektivitātes paaugstināšana, darbības dažādošana un pilnveidošana (nelauksaimnieciskā uzņēmējdarbība, mājražošana, amatniecība, pakalpojumu attīstība, tūrisms un zivsaimniecība).</a:t>
            </a:r>
          </a:p>
          <a:p>
            <a:pPr lvl="0"/>
            <a:r>
              <a:rPr lang="lv-LV" dirty="0"/>
              <a:t>Pievienotās vērtības veidošana vietējiem produktiem. </a:t>
            </a:r>
          </a:p>
          <a:p>
            <a:pPr lvl="0"/>
            <a:r>
              <a:rPr lang="lv-LV" dirty="0"/>
              <a:t>Attīstīt sadarbību, kooperāciju starp vietējiem ražotājiem, veicinot jaunu realizācijas tirgu atrašanu. </a:t>
            </a:r>
          </a:p>
          <a:p>
            <a:pPr lvl="0"/>
            <a:r>
              <a:rPr lang="lv-LV" dirty="0"/>
              <a:t>Veicināt jaunu uzņēmumu radīšanu, īpaši atbalstot jauniešu iesaistīšanos. </a:t>
            </a:r>
          </a:p>
          <a:p>
            <a:pPr lvl="0"/>
            <a:r>
              <a:rPr lang="lv-LV" dirty="0"/>
              <a:t>Vietējās produkcijas  realizācijas vides radīšana vai labiekārtošana. </a:t>
            </a:r>
          </a:p>
          <a:p>
            <a:pPr lvl="0"/>
            <a:r>
              <a:rPr lang="lv-LV" dirty="0"/>
              <a:t>Darbinieku, uzņēmumu īpašnieku apmācību organizēšana, amata prasmju </a:t>
            </a:r>
            <a:r>
              <a:rPr lang="lv-LV" dirty="0" err="1"/>
              <a:t>pārmantojamība</a:t>
            </a:r>
            <a:r>
              <a:rPr lang="lv-LV" dirty="0"/>
              <a:t>, uzņēmējdarbības kompetenču apgūšana, jaunas pieredzes, zināšanu apgūšana.  Popularizēt zvejas arodu jauniešiem, lai saglabātu piekrastes tradīcijas. Pieredzes apmaiņas braucieni. </a:t>
            </a:r>
          </a:p>
          <a:p>
            <a:pPr lvl="0"/>
            <a:r>
              <a:rPr lang="lv-LV" dirty="0"/>
              <a:t>Veicināt alternatīvu, inovatīvu biznesa iespēju attīstību  VRG teritorijā.  </a:t>
            </a:r>
          </a:p>
          <a:p>
            <a:pPr lvl="0"/>
            <a:r>
              <a:rPr lang="lv-LV" dirty="0"/>
              <a:t>Atbalstīt vietējo produktu popularizēšanu, atpazīstamību, zīmolu izveidi un virzīšanu tirgū. </a:t>
            </a:r>
          </a:p>
          <a:p>
            <a:pPr lvl="0"/>
            <a:r>
              <a:rPr lang="lv-LV" dirty="0"/>
              <a:t>Starptautiskās sadarbības projektu īstenošana vietējo produktu virzīšanai tirgū. </a:t>
            </a:r>
          </a:p>
          <a:p>
            <a:pPr lvl="0"/>
            <a:r>
              <a:rPr lang="lv-LV" dirty="0"/>
              <a:t>Uzņēmēju, tajā skaitā zivsaimniecības, sadarbību ar tūrisma pakalpojuma sniedzējiem. </a:t>
            </a:r>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5</a:t>
            </a:fld>
            <a:endParaRPr lang="lv-LV"/>
          </a:p>
        </p:txBody>
      </p:sp>
    </p:spTree>
    <p:extLst>
      <p:ext uri="{BB962C8B-B14F-4D97-AF65-F5344CB8AC3E}">
        <p14:creationId xmlns:p14="http://schemas.microsoft.com/office/powerpoint/2010/main" val="67726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10027" y="68270"/>
            <a:ext cx="9371949" cy="847197"/>
          </a:xfrm>
        </p:spPr>
        <p:txBody>
          <a:bodyPr/>
          <a:lstStyle/>
          <a:p>
            <a:r>
              <a:rPr lang="lv-LV" b="1" dirty="0" smtClean="0"/>
              <a:t>Projektu konkursa 1.kārtas rezultāti LAP: </a:t>
            </a:r>
            <a:endParaRPr lang="lv-LV" b="1" dirty="0"/>
          </a:p>
        </p:txBody>
      </p:sp>
      <p:sp>
        <p:nvSpPr>
          <p:cNvPr id="3" name="Satura vietturis 2"/>
          <p:cNvSpPr>
            <a:spLocks noGrp="1"/>
          </p:cNvSpPr>
          <p:nvPr>
            <p:ph idx="1"/>
          </p:nvPr>
        </p:nvSpPr>
        <p:spPr>
          <a:xfrm>
            <a:off x="1410027" y="915468"/>
            <a:ext cx="9371948" cy="1027634"/>
          </a:xfrm>
        </p:spPr>
        <p:txBody>
          <a:bodyPr/>
          <a:lstStyle/>
          <a:p>
            <a:r>
              <a:rPr lang="lv-LV" dirty="0" smtClean="0"/>
              <a:t>Tika iesniegti 1.rīcībā 37 projektu pieteikumi</a:t>
            </a:r>
          </a:p>
          <a:p>
            <a:r>
              <a:rPr lang="lv-LV" dirty="0" smtClean="0"/>
              <a:t>2.rīcībā – 4 projektu pieteikumi</a:t>
            </a:r>
          </a:p>
          <a:p>
            <a:endParaRPr lang="lv-LV" dirty="0"/>
          </a:p>
          <a:p>
            <a:endParaRPr lang="lv-LV" dirty="0" smtClean="0"/>
          </a:p>
          <a:p>
            <a:endParaRPr lang="lv-LV" dirty="0"/>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6</a:t>
            </a:fld>
            <a:endParaRPr lang="lv-LV"/>
          </a:p>
        </p:txBody>
      </p:sp>
      <p:graphicFrame>
        <p:nvGraphicFramePr>
          <p:cNvPr id="10" name="Diagramma 9"/>
          <p:cNvGraphicFramePr/>
          <p:nvPr>
            <p:extLst>
              <p:ext uri="{D42A27DB-BD31-4B8C-83A1-F6EECF244321}">
                <p14:modId xmlns:p14="http://schemas.microsoft.com/office/powerpoint/2010/main" val="324976348"/>
              </p:ext>
            </p:extLst>
          </p:nvPr>
        </p:nvGraphicFramePr>
        <p:xfrm>
          <a:off x="581891" y="2150920"/>
          <a:ext cx="11035145" cy="4270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429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602674" y="462111"/>
            <a:ext cx="10179302" cy="836753"/>
          </a:xfrm>
        </p:spPr>
        <p:txBody>
          <a:bodyPr>
            <a:normAutofit fontScale="90000"/>
          </a:bodyPr>
          <a:lstStyle/>
          <a:p>
            <a:r>
              <a:rPr lang="lv-LV" b="1" dirty="0" smtClean="0"/>
              <a:t>Apstiprinātie projekti un darba vietas LAP programmā: </a:t>
            </a:r>
            <a:endParaRPr lang="lv-LV" b="1" dirty="0"/>
          </a:p>
        </p:txBody>
      </p:sp>
      <p:sp>
        <p:nvSpPr>
          <p:cNvPr id="4" name="Datuma vietturis 3"/>
          <p:cNvSpPr>
            <a:spLocks noGrp="1"/>
          </p:cNvSpPr>
          <p:nvPr>
            <p:ph type="dt" sz="half" idx="10"/>
          </p:nvPr>
        </p:nvSpPr>
        <p:spPr/>
        <p:txBody>
          <a:bodyPr/>
          <a:lstStyle/>
          <a:p>
            <a:endParaRPr lang="lv-LV" dirty="0"/>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7</a:t>
            </a:fld>
            <a:endParaRPr lang="lv-LV"/>
          </a:p>
        </p:txBody>
      </p:sp>
      <p:sp>
        <p:nvSpPr>
          <p:cNvPr id="10" name="Satura vietturis 9"/>
          <p:cNvSpPr>
            <a:spLocks noGrp="1"/>
          </p:cNvSpPr>
          <p:nvPr>
            <p:ph idx="1"/>
          </p:nvPr>
        </p:nvSpPr>
        <p:spPr/>
        <p:txBody>
          <a:bodyPr/>
          <a:lstStyle/>
          <a:p>
            <a:r>
              <a:rPr lang="lv-LV" b="1" dirty="0" smtClean="0"/>
              <a:t>Nīcas novadā – Bernātos </a:t>
            </a:r>
          </a:p>
          <a:p>
            <a:pPr marL="0" indent="0">
              <a:buNone/>
            </a:pPr>
            <a:r>
              <a:rPr lang="lv-LV" dirty="0" smtClean="0"/>
              <a:t>2 projekti = 3 pilna darba laika vietas un 2 nepilna darba laika vietas</a:t>
            </a:r>
          </a:p>
          <a:p>
            <a:r>
              <a:rPr lang="lv-LV" b="1" dirty="0" smtClean="0"/>
              <a:t>Rucavas novadā – Papē</a:t>
            </a:r>
          </a:p>
          <a:p>
            <a:pPr marL="0" indent="0">
              <a:buNone/>
            </a:pPr>
            <a:r>
              <a:rPr lang="lv-LV" dirty="0" smtClean="0"/>
              <a:t>2 projekti – 2 pilna darba laika vietas un 1 daļēja darba laika</a:t>
            </a:r>
          </a:p>
          <a:p>
            <a:pPr marL="0" indent="0">
              <a:buNone/>
            </a:pPr>
            <a:r>
              <a:rPr lang="lv-LV" dirty="0" smtClean="0"/>
              <a:t>1 projekts bez darba vietām jaunām</a:t>
            </a:r>
          </a:p>
          <a:p>
            <a:r>
              <a:rPr lang="lv-LV" b="1" dirty="0" smtClean="0"/>
              <a:t>Grobiņas novadā</a:t>
            </a:r>
          </a:p>
          <a:p>
            <a:pPr marL="0" indent="0">
              <a:buNone/>
            </a:pPr>
            <a:r>
              <a:rPr lang="lv-LV" dirty="0" smtClean="0"/>
              <a:t>2 projekti – 2 pilna darba laika darba vietas</a:t>
            </a:r>
          </a:p>
          <a:p>
            <a:r>
              <a:rPr lang="lv-LV" b="1" dirty="0" smtClean="0"/>
              <a:t>Aizputes novadā</a:t>
            </a:r>
          </a:p>
          <a:p>
            <a:pPr marL="0" indent="0">
              <a:buNone/>
            </a:pPr>
            <a:r>
              <a:rPr lang="lv-LV" dirty="0"/>
              <a:t>2</a:t>
            </a:r>
            <a:r>
              <a:rPr lang="lv-LV" dirty="0" smtClean="0"/>
              <a:t> projekt1 – 2 darba vietas </a:t>
            </a:r>
            <a:endParaRPr lang="lv-LV" dirty="0"/>
          </a:p>
        </p:txBody>
      </p:sp>
    </p:spTree>
    <p:extLst>
      <p:ext uri="{BB962C8B-B14F-4D97-AF65-F5344CB8AC3E}">
        <p14:creationId xmlns:p14="http://schemas.microsoft.com/office/powerpoint/2010/main" val="313864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10026" y="446809"/>
            <a:ext cx="9371949" cy="1371600"/>
          </a:xfrm>
        </p:spPr>
        <p:txBody>
          <a:bodyPr>
            <a:normAutofit fontScale="90000"/>
          </a:bodyPr>
          <a:lstStyle/>
          <a:p>
            <a:r>
              <a:rPr lang="lv-LV" b="1" dirty="0"/>
              <a:t>Rīcības plāns uzdevumu izpildei </a:t>
            </a:r>
            <a:br>
              <a:rPr lang="lv-LV" b="1" dirty="0"/>
            </a:br>
            <a:r>
              <a:rPr lang="lv-LV" sz="2200" b="1" cap="all" dirty="0"/>
              <a:t>Eiropas Lauksaimniecības fonda lauku attīstībai atbalstītās rīcības </a:t>
            </a:r>
            <a:r>
              <a:rPr lang="lv-LV" b="1" cap="all" dirty="0"/>
              <a:t/>
            </a:r>
            <a:br>
              <a:rPr lang="lv-LV" b="1" cap="all" dirty="0"/>
            </a:br>
            <a:endParaRPr lang="lv-LV" dirty="0"/>
          </a:p>
        </p:txBody>
      </p:sp>
      <p:sp>
        <p:nvSpPr>
          <p:cNvPr id="3" name="Satura vietturis 2"/>
          <p:cNvSpPr>
            <a:spLocks noGrp="1"/>
          </p:cNvSpPr>
          <p:nvPr>
            <p:ph idx="1"/>
          </p:nvPr>
        </p:nvSpPr>
        <p:spPr>
          <a:xfrm>
            <a:off x="410402" y="1566001"/>
            <a:ext cx="11404062" cy="4620682"/>
          </a:xfrm>
        </p:spPr>
        <p:txBody>
          <a:bodyPr/>
          <a:lstStyle/>
          <a:p>
            <a:pPr marL="0" indent="0">
              <a:buNone/>
            </a:pPr>
            <a:r>
              <a:rPr lang="lv-LV" b="1" u="sng" dirty="0" smtClean="0"/>
              <a:t>“Mazo </a:t>
            </a:r>
            <a:r>
              <a:rPr lang="lv-LV" b="1" u="sng" dirty="0"/>
              <a:t>un vidējo uzņēmumu izveidošana, esošo attīstība”. </a:t>
            </a:r>
            <a:endParaRPr lang="lv-LV" dirty="0"/>
          </a:p>
          <a:p>
            <a:pPr lvl="0"/>
            <a:r>
              <a:rPr lang="lv-LV" b="1" i="1" dirty="0"/>
              <a:t>Jaunu produktu un pakalpojumu radīšanai, esošo produktu un pakalpojumu attīstīšanai, to realizēšanai tirgū un kvalitatīvu darba apstākļu radīšanai. </a:t>
            </a:r>
            <a:endParaRPr lang="lv-LV" dirty="0"/>
          </a:p>
          <a:p>
            <a:pPr lvl="0"/>
            <a:r>
              <a:rPr lang="lv-LV" b="1" i="1" dirty="0"/>
              <a:t>Lauksaimniecības produktu pārstrāde, to realizēšanai tirgū un kvalitatīvu darba apstākļu radīšanai. </a:t>
            </a:r>
            <a:endParaRPr lang="lv-LV" dirty="0"/>
          </a:p>
          <a:p>
            <a:pPr lvl="0"/>
            <a:r>
              <a:rPr lang="lv-LV" b="1" i="1" dirty="0"/>
              <a:t>Darbinieku produktivitātes kāpināšana. </a:t>
            </a:r>
            <a:endParaRPr lang="lv-LV" b="1" i="1" dirty="0" smtClean="0"/>
          </a:p>
          <a:p>
            <a:pPr marL="0" lvl="0" indent="0">
              <a:buNone/>
            </a:pPr>
            <a:endParaRPr lang="lv-LV" dirty="0"/>
          </a:p>
          <a:p>
            <a:pPr marL="0" indent="0">
              <a:buNone/>
            </a:pPr>
            <a:r>
              <a:rPr lang="lv-LV" b="1" u="sng" dirty="0"/>
              <a:t>“Vietējās produkcijas realizācijas vides radīšana vai labiekārtošana.”</a:t>
            </a:r>
            <a:endParaRPr lang="lv-LV" dirty="0"/>
          </a:p>
          <a:p>
            <a:pPr marL="0" lvl="0" indent="0">
              <a:buNone/>
            </a:pPr>
            <a:r>
              <a:rPr lang="lv-LV" dirty="0"/>
              <a:t>Tādas vides radīšanai vai labiekārtošanai, kurā tiek realizēta vietējā produkcija, un jaunu realizācijas veidu ieviešana. </a:t>
            </a:r>
          </a:p>
          <a:p>
            <a:pPr marL="0" indent="0">
              <a:buNone/>
            </a:pPr>
            <a:endParaRPr lang="lv-LV" dirty="0"/>
          </a:p>
          <a:p>
            <a:pPr marL="0" indent="0">
              <a:buNone/>
            </a:pPr>
            <a:endParaRPr lang="lv-LV" dirty="0"/>
          </a:p>
        </p:txBody>
      </p:sp>
      <p:sp>
        <p:nvSpPr>
          <p:cNvPr id="4" name="Datuma vietturis 3"/>
          <p:cNvSpPr>
            <a:spLocks noGrp="1"/>
          </p:cNvSpPr>
          <p:nvPr>
            <p:ph type="dt" sz="half" idx="10"/>
          </p:nvPr>
        </p:nvSpPr>
        <p:spPr/>
        <p:txBody>
          <a:bodyPr/>
          <a:lstStyle/>
          <a:p>
            <a:endParaRPr lang="lv-LV" dirty="0"/>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8</a:t>
            </a:fld>
            <a:endParaRPr lang="lv-LV"/>
          </a:p>
        </p:txBody>
      </p:sp>
    </p:spTree>
    <p:extLst>
      <p:ext uri="{BB962C8B-B14F-4D97-AF65-F5344CB8AC3E}">
        <p14:creationId xmlns:p14="http://schemas.microsoft.com/office/powerpoint/2010/main" val="179327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b="1" dirty="0" smtClean="0"/>
              <a:t>Inovācija uzņēmējdarbības projektiem</a:t>
            </a:r>
            <a:r>
              <a:rPr lang="lv-LV" dirty="0"/>
              <a:t/>
            </a:r>
            <a:br>
              <a:rPr lang="lv-LV" dirty="0"/>
            </a:br>
            <a:endParaRPr lang="lv-LV" dirty="0"/>
          </a:p>
        </p:txBody>
      </p:sp>
      <p:graphicFrame>
        <p:nvGraphicFramePr>
          <p:cNvPr id="7" name="Satura vietturis 6"/>
          <p:cNvGraphicFramePr>
            <a:graphicFrameLocks noGrp="1"/>
          </p:cNvGraphicFramePr>
          <p:nvPr>
            <p:ph idx="1"/>
            <p:extLst>
              <p:ext uri="{D42A27DB-BD31-4B8C-83A1-F6EECF244321}">
                <p14:modId xmlns:p14="http://schemas.microsoft.com/office/powerpoint/2010/main" val="2520501958"/>
              </p:ext>
            </p:extLst>
          </p:nvPr>
        </p:nvGraphicFramePr>
        <p:xfrm>
          <a:off x="935181" y="1101436"/>
          <a:ext cx="10203873" cy="4476748"/>
        </p:xfrm>
        <a:graphic>
          <a:graphicData uri="http://schemas.openxmlformats.org/drawingml/2006/table">
            <a:tbl>
              <a:tblPr firstRow="1" firstCol="1" bandRow="1">
                <a:tableStyleId>{5C22544A-7EE6-4342-B048-85BDC9FD1C3A}</a:tableStyleId>
              </a:tblPr>
              <a:tblGrid>
                <a:gridCol w="3138201"/>
                <a:gridCol w="4557996"/>
                <a:gridCol w="2507676"/>
              </a:tblGrid>
              <a:tr h="308259">
                <a:tc>
                  <a:txBody>
                    <a:bodyPr/>
                    <a:lstStyle/>
                    <a:p>
                      <a:pPr>
                        <a:lnSpc>
                          <a:spcPct val="120000"/>
                        </a:lnSpc>
                        <a:spcBef>
                          <a:spcPts val="200"/>
                        </a:spcBef>
                        <a:spcAft>
                          <a:spcPts val="0"/>
                        </a:spcAft>
                      </a:pPr>
                      <a:r>
                        <a:rPr lang="lv-LV" sz="1600" kern="1000" dirty="0">
                          <a:effectLst/>
                        </a:rPr>
                        <a:t>Inovāciju kritērijs</a:t>
                      </a:r>
                      <a:endParaRPr lang="lv-LV" sz="1600" kern="1000" dirty="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68580" marR="68580" marT="0" marB="0"/>
                </a:tc>
                <a:tc>
                  <a:txBody>
                    <a:bodyPr/>
                    <a:lstStyle/>
                    <a:p>
                      <a:pPr algn="ctr">
                        <a:lnSpc>
                          <a:spcPct val="120000"/>
                        </a:lnSpc>
                        <a:spcBef>
                          <a:spcPts val="200"/>
                        </a:spcBef>
                        <a:spcAft>
                          <a:spcPts val="0"/>
                        </a:spcAft>
                      </a:pPr>
                      <a:r>
                        <a:rPr lang="lv-LV" sz="1600" kern="1000">
                          <a:effectLst/>
                        </a:rPr>
                        <a:t>Apraksts</a:t>
                      </a:r>
                      <a:endParaRPr lang="lv-LV" sz="16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68580" marR="68580" marT="0" marB="0"/>
                </a:tc>
                <a:tc>
                  <a:txBody>
                    <a:bodyPr/>
                    <a:lstStyle/>
                    <a:p>
                      <a:pPr algn="ctr">
                        <a:lnSpc>
                          <a:spcPct val="120000"/>
                        </a:lnSpc>
                        <a:spcBef>
                          <a:spcPts val="200"/>
                        </a:spcBef>
                        <a:spcAft>
                          <a:spcPts val="0"/>
                        </a:spcAft>
                      </a:pPr>
                      <a:r>
                        <a:rPr lang="lv-LV" sz="1600" kern="1000">
                          <a:effectLst/>
                        </a:rPr>
                        <a:t>Punkti </a:t>
                      </a:r>
                      <a:endParaRPr lang="lv-LV" sz="16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68580" marR="68580" marT="0" marB="0"/>
                </a:tc>
              </a:tr>
              <a:tr h="1582887">
                <a:tc>
                  <a:txBody>
                    <a:bodyPr/>
                    <a:lstStyle/>
                    <a:p>
                      <a:pPr>
                        <a:lnSpc>
                          <a:spcPct val="120000"/>
                        </a:lnSpc>
                        <a:spcBef>
                          <a:spcPts val="200"/>
                        </a:spcBef>
                        <a:spcAft>
                          <a:spcPts val="0"/>
                        </a:spcAft>
                      </a:pPr>
                      <a:r>
                        <a:rPr lang="lv-LV" sz="1600" kern="1000" dirty="0">
                          <a:effectLst/>
                        </a:rPr>
                        <a:t>Organizatoriskā inovācija.</a:t>
                      </a:r>
                      <a:endParaRPr lang="lv-LV" sz="1600" kern="1000" dirty="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68580" marR="68580" marT="0" marB="0"/>
                </a:tc>
                <a:tc>
                  <a:txBody>
                    <a:bodyPr/>
                    <a:lstStyle/>
                    <a:p>
                      <a:pPr>
                        <a:lnSpc>
                          <a:spcPct val="120000"/>
                        </a:lnSpc>
                        <a:spcBef>
                          <a:spcPts val="200"/>
                        </a:spcBef>
                        <a:spcAft>
                          <a:spcPts val="0"/>
                        </a:spcAft>
                      </a:pPr>
                      <a:r>
                        <a:rPr lang="lv-LV" sz="1600" kern="1000" dirty="0">
                          <a:effectLst/>
                        </a:rPr>
                        <a:t>Projekta ietvaros ir izveidota veiksmīga sadarbība starp vietējiem uzņēmējiem, preču ražotājiem. Izveidots sadarbības tīkls vai arī izveidota kopīga tirdzniecības vieta. Izveidots komplekss piedāvājums iedzīvotājiem un tūristiem. </a:t>
                      </a:r>
                      <a:endParaRPr lang="lv-LV" sz="1600" kern="1000" dirty="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68580" marR="68580" marT="0" marB="0"/>
                </a:tc>
                <a:tc>
                  <a:txBody>
                    <a:bodyPr/>
                    <a:lstStyle/>
                    <a:p>
                      <a:pPr algn="ctr">
                        <a:lnSpc>
                          <a:spcPct val="120000"/>
                        </a:lnSpc>
                        <a:spcBef>
                          <a:spcPts val="200"/>
                        </a:spcBef>
                        <a:spcAft>
                          <a:spcPts val="0"/>
                        </a:spcAft>
                      </a:pPr>
                      <a:r>
                        <a:rPr lang="lv-LV" sz="2400" kern="1000" dirty="0">
                          <a:effectLst/>
                        </a:rPr>
                        <a:t>2</a:t>
                      </a:r>
                      <a:endParaRPr lang="lv-LV" sz="2400" kern="1000" dirty="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68580" marR="68580" marT="0" marB="0"/>
                </a:tc>
              </a:tr>
              <a:tr h="972589">
                <a:tc>
                  <a:txBody>
                    <a:bodyPr/>
                    <a:lstStyle/>
                    <a:p>
                      <a:pPr>
                        <a:lnSpc>
                          <a:spcPct val="120000"/>
                        </a:lnSpc>
                        <a:spcBef>
                          <a:spcPts val="200"/>
                        </a:spcBef>
                        <a:spcAft>
                          <a:spcPts val="0"/>
                        </a:spcAft>
                      </a:pPr>
                      <a:r>
                        <a:rPr lang="lv-LV" sz="1600" kern="1000">
                          <a:effectLst/>
                        </a:rPr>
                        <a:t>Procesa inovācija.</a:t>
                      </a:r>
                      <a:endParaRPr lang="lv-LV" sz="16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68580" marR="68580" marT="0" marB="0"/>
                </a:tc>
                <a:tc>
                  <a:txBody>
                    <a:bodyPr/>
                    <a:lstStyle/>
                    <a:p>
                      <a:pPr>
                        <a:lnSpc>
                          <a:spcPct val="120000"/>
                        </a:lnSpc>
                        <a:spcBef>
                          <a:spcPts val="200"/>
                        </a:spcBef>
                        <a:spcAft>
                          <a:spcPts val="0"/>
                        </a:spcAft>
                      </a:pPr>
                      <a:r>
                        <a:rPr lang="lv-LV" sz="1600" kern="1000">
                          <a:effectLst/>
                        </a:rPr>
                        <a:t>Izmantots jauns, būtiski atšķirīgs tehnoloģiskais process produkta ražošanā, ieviešanā. </a:t>
                      </a:r>
                      <a:endParaRPr lang="lv-LV" sz="16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68580" marR="68580" marT="0" marB="0"/>
                </a:tc>
                <a:tc>
                  <a:txBody>
                    <a:bodyPr/>
                    <a:lstStyle/>
                    <a:p>
                      <a:pPr algn="ctr">
                        <a:lnSpc>
                          <a:spcPct val="120000"/>
                        </a:lnSpc>
                        <a:spcBef>
                          <a:spcPts val="200"/>
                        </a:spcBef>
                        <a:spcAft>
                          <a:spcPts val="0"/>
                        </a:spcAft>
                      </a:pPr>
                      <a:r>
                        <a:rPr lang="lv-LV" sz="2400" kern="1000" dirty="0">
                          <a:effectLst/>
                        </a:rPr>
                        <a:t>2 </a:t>
                      </a:r>
                      <a:endParaRPr lang="lv-LV" sz="2400" kern="1000" dirty="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68580" marR="68580" marT="0" marB="0"/>
                </a:tc>
              </a:tr>
              <a:tr h="1304754">
                <a:tc>
                  <a:txBody>
                    <a:bodyPr/>
                    <a:lstStyle/>
                    <a:p>
                      <a:pPr>
                        <a:lnSpc>
                          <a:spcPct val="120000"/>
                        </a:lnSpc>
                        <a:spcBef>
                          <a:spcPts val="200"/>
                        </a:spcBef>
                        <a:spcAft>
                          <a:spcPts val="0"/>
                        </a:spcAft>
                      </a:pPr>
                      <a:r>
                        <a:rPr lang="lv-LV" sz="1600" kern="1000">
                          <a:effectLst/>
                        </a:rPr>
                        <a:t>Oriģinalitāte. </a:t>
                      </a:r>
                      <a:endParaRPr lang="lv-LV" sz="16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68580" marR="68580" marT="0" marB="0"/>
                </a:tc>
                <a:tc>
                  <a:txBody>
                    <a:bodyPr/>
                    <a:lstStyle/>
                    <a:p>
                      <a:pPr>
                        <a:lnSpc>
                          <a:spcPct val="120000"/>
                        </a:lnSpc>
                        <a:spcBef>
                          <a:spcPts val="200"/>
                        </a:spcBef>
                        <a:spcAft>
                          <a:spcPts val="0"/>
                        </a:spcAft>
                      </a:pPr>
                      <a:r>
                        <a:rPr lang="lv-LV" sz="1600" kern="1000">
                          <a:effectLst/>
                        </a:rPr>
                        <a:t>Jauns tūrisma pakalpojuma, piedāvājuma produkts, kas saistās ar VRG unikālo kultūrvēsturisko produktu vai procesu izmantošana tūrisma piedāvājumā.  </a:t>
                      </a:r>
                      <a:endParaRPr lang="lv-LV" sz="1600" kern="100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68580" marR="68580" marT="0" marB="0"/>
                </a:tc>
                <a:tc>
                  <a:txBody>
                    <a:bodyPr/>
                    <a:lstStyle/>
                    <a:p>
                      <a:pPr algn="ctr">
                        <a:lnSpc>
                          <a:spcPct val="120000"/>
                        </a:lnSpc>
                        <a:spcBef>
                          <a:spcPts val="200"/>
                        </a:spcBef>
                        <a:spcAft>
                          <a:spcPts val="0"/>
                        </a:spcAft>
                      </a:pPr>
                      <a:r>
                        <a:rPr lang="lv-LV" sz="2400" kern="1000" dirty="0">
                          <a:effectLst/>
                        </a:rPr>
                        <a:t>2</a:t>
                      </a:r>
                      <a:endParaRPr lang="lv-LV" sz="2400" kern="1000" dirty="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68580" marR="68580" marT="0" marB="0"/>
                </a:tc>
              </a:tr>
              <a:tr h="308259">
                <a:tc gridSpan="3">
                  <a:txBody>
                    <a:bodyPr/>
                    <a:lstStyle/>
                    <a:p>
                      <a:pPr>
                        <a:lnSpc>
                          <a:spcPct val="120000"/>
                        </a:lnSpc>
                        <a:spcBef>
                          <a:spcPts val="200"/>
                        </a:spcBef>
                        <a:spcAft>
                          <a:spcPts val="0"/>
                        </a:spcAft>
                      </a:pPr>
                      <a:r>
                        <a:rPr lang="lv-LV" sz="1600" kern="1000" dirty="0">
                          <a:effectLst/>
                        </a:rPr>
                        <a:t>Projekts uzskatāms par inovatīvu, ja vērtēšanas posmā ir ieguvis vismaz  2  punktus. </a:t>
                      </a:r>
                      <a:endParaRPr lang="lv-LV" sz="1600" kern="1000" dirty="0">
                        <a:solidFill>
                          <a:srgbClr val="595959"/>
                        </a:solidFill>
                        <a:effectLst/>
                        <a:latin typeface="Cambria" panose="02040503050406030204" pitchFamily="18" charset="0"/>
                        <a:ea typeface="Cambria" panose="02040503050406030204" pitchFamily="18" charset="0"/>
                        <a:cs typeface="Angsana New" panose="02020603050405020304" pitchFamily="18" charset="-34"/>
                      </a:endParaRPr>
                    </a:p>
                  </a:txBody>
                  <a:tcPr marL="68580" marR="68580" marT="0" marB="0"/>
                </a:tc>
                <a:tc hMerge="1">
                  <a:txBody>
                    <a:bodyPr/>
                    <a:lstStyle/>
                    <a:p>
                      <a:endParaRPr lang="lv-LV"/>
                    </a:p>
                  </a:txBody>
                  <a:tcPr/>
                </a:tc>
                <a:tc hMerge="1">
                  <a:txBody>
                    <a:bodyPr/>
                    <a:lstStyle/>
                    <a:p>
                      <a:endParaRPr lang="lv-LV"/>
                    </a:p>
                  </a:txBody>
                  <a:tcPr/>
                </a:tc>
              </a:tr>
            </a:tbl>
          </a:graphicData>
        </a:graphic>
      </p:graphicFrame>
      <p:sp>
        <p:nvSpPr>
          <p:cNvPr id="4" name="Datuma vietturis 3"/>
          <p:cNvSpPr>
            <a:spLocks noGrp="1"/>
          </p:cNvSpPr>
          <p:nvPr>
            <p:ph type="dt" sz="half" idx="10"/>
          </p:nvPr>
        </p:nvSpPr>
        <p:spPr/>
        <p:txBody>
          <a:bodyPr/>
          <a:lstStyle/>
          <a:p>
            <a:r>
              <a:rPr lang="lv-LV" smtClean="0"/>
              <a:t>July 22, 2012</a:t>
            </a:r>
            <a:endParaRPr lang="lv-LV"/>
          </a:p>
        </p:txBody>
      </p:sp>
      <p:sp>
        <p:nvSpPr>
          <p:cNvPr id="5" name="Kājenes vietturis 4"/>
          <p:cNvSpPr>
            <a:spLocks noGrp="1"/>
          </p:cNvSpPr>
          <p:nvPr>
            <p:ph type="ftr" sz="quarter" idx="11"/>
          </p:nvPr>
        </p:nvSpPr>
        <p:spPr/>
        <p:txBody>
          <a:bodyPr/>
          <a:lstStyle/>
          <a:p>
            <a:r>
              <a:rPr lang="lv-LV" smtClean="0"/>
              <a:t>Footer text here</a:t>
            </a:r>
            <a:endParaRPr lang="lv-LV"/>
          </a:p>
        </p:txBody>
      </p:sp>
      <p:sp>
        <p:nvSpPr>
          <p:cNvPr id="6" name="Slaida numura vietturis 5"/>
          <p:cNvSpPr>
            <a:spLocks noGrp="1"/>
          </p:cNvSpPr>
          <p:nvPr>
            <p:ph type="sldNum" sz="quarter" idx="12"/>
          </p:nvPr>
        </p:nvSpPr>
        <p:spPr/>
        <p:txBody>
          <a:bodyPr/>
          <a:lstStyle/>
          <a:p>
            <a:fld id="{9CD8D479-8942-46E8-A226-A4E01F7A105C}" type="slidenum">
              <a:rPr lang="lv-LV" smtClean="0"/>
              <a:t>9</a:t>
            </a:fld>
            <a:endParaRPr lang="lv-LV"/>
          </a:p>
        </p:txBody>
      </p:sp>
    </p:spTree>
    <p:extLst>
      <p:ext uri="{BB962C8B-B14F-4D97-AF65-F5344CB8AC3E}">
        <p14:creationId xmlns:p14="http://schemas.microsoft.com/office/powerpoint/2010/main" val="131860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cology_16x9_TP103098869" id="{2138A534-92A5-4610-BA2B-008650824EC9}" vid="{44935145-E27D-46A4-A91C-B8E13CAD93E4}"/>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Fotoattēlu paneļi par ekoloģijas tēmu</Template>
  <TotalTime>0</TotalTime>
  <Words>2479</Words>
  <Application>Microsoft Office PowerPoint</Application>
  <PresentationFormat>Custom</PresentationFormat>
  <Paragraphs>244</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Ecology 16x9</vt:lpstr>
      <vt:lpstr>Uzņēmējdarbības iespējas īstenojot SVVA stratēģiju</vt:lpstr>
      <vt:lpstr>PowerPoint Presentation</vt:lpstr>
      <vt:lpstr>MK noteikumi</vt:lpstr>
      <vt:lpstr>Stratēģiskā daļa  </vt:lpstr>
      <vt:lpstr>PowerPoint Presentation</vt:lpstr>
      <vt:lpstr>Projektu konkursa 1.kārtas rezultāti LAP: </vt:lpstr>
      <vt:lpstr>Apstiprinātie projekti un darba vietas LAP programmā: </vt:lpstr>
      <vt:lpstr>Rīcības plāns uzdevumu izpildei  Eiropas Lauksaimniecības fonda lauku attīstībai atbalstītās rīcības  </vt:lpstr>
      <vt:lpstr>Inovācija uzņēmējdarbības projektiem </vt:lpstr>
      <vt:lpstr>Rīcību plāns ELFLA līdz 2018.gadam  </vt:lpstr>
      <vt:lpstr>Projektu konkursa 2.kārta (2017.gada sākums)</vt:lpstr>
      <vt:lpstr>Atbalsta pretendenti: </vt:lpstr>
      <vt:lpstr>Kopprojekts – projekts, kuru īsteno aktivitātē "Vietējās ekonomikas stiprināšanas iniciatīvas", un kurā plānoto investīciju izmanto kopīgi, ja kopprojektu iesniedz:</vt:lpstr>
      <vt:lpstr>PowerPoint Presentation</vt:lpstr>
      <vt:lpstr>Atbalsta pretendents ievēro šādas prasības:</vt:lpstr>
      <vt:lpstr>PowerPoint Presentation</vt:lpstr>
      <vt:lpstr>Publiskā finansējuma veids un apmērs</vt:lpstr>
      <vt:lpstr>Attiecināmās un neattiecināmās izmaksas</vt:lpstr>
      <vt:lpstr>PowerPoint Presentation</vt:lpstr>
      <vt:lpstr>Pieteikšanās kārtība un iesniedzamie dokumenti: </vt:lpstr>
      <vt:lpstr>PowerPoint Presentation</vt:lpstr>
      <vt:lpstr>PowerPoint Presentation</vt:lpstr>
      <vt:lpstr>Liepājas rajona partnerība Krasta iela 12, Grobiņa, Grobiņas novads LV 3430 www.lrpartneriba.lv  Inita Ate +37126595623 inita.a@inbox.lv inita.ate@lrpartneriba.lv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2015-11-12T07:41:40Z</dcterms:created>
  <dcterms:modified xsi:type="dcterms:W3CDTF">2016-11-09T07:58:32Z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